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0D_B0479022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07_0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30"/>
  </p:notesMasterIdLst>
  <p:sldIdLst>
    <p:sldId id="256" r:id="rId4"/>
    <p:sldId id="257" r:id="rId5"/>
    <p:sldId id="258" r:id="rId6"/>
    <p:sldId id="259" r:id="rId7"/>
    <p:sldId id="260" r:id="rId8"/>
    <p:sldId id="261" r:id="rId9"/>
    <p:sldId id="267" r:id="rId10"/>
    <p:sldId id="262" r:id="rId11"/>
    <p:sldId id="269" r:id="rId12"/>
    <p:sldId id="268" r:id="rId13"/>
    <p:sldId id="271" r:id="rId14"/>
    <p:sldId id="270" r:id="rId15"/>
    <p:sldId id="263" r:id="rId16"/>
    <p:sldId id="273" r:id="rId17"/>
    <p:sldId id="272" r:id="rId18"/>
    <p:sldId id="274" r:id="rId19"/>
    <p:sldId id="275" r:id="rId20"/>
    <p:sldId id="279" r:id="rId21"/>
    <p:sldId id="276" r:id="rId22"/>
    <p:sldId id="277" r:id="rId23"/>
    <p:sldId id="278" r:id="rId24"/>
    <p:sldId id="280" r:id="rId25"/>
    <p:sldId id="281" r:id="rId26"/>
    <p:sldId id="264" r:id="rId27"/>
    <p:sldId id="265" r:id="rId28"/>
    <p:sldId id="266" r:id="rId29"/>
  </p:sldIdLst>
  <p:sldSz cx="9144000" cy="5143500" type="screen16x9"/>
  <p:notesSz cx="6797675" cy="9928225"/>
  <p:embeddedFontLs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Medium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B462DE2-D5A3-4CDD-EBFB-944871D754D4}" name="Alexey Bobkov" initials="AB" userId="ae247658a4236d9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46DF7B-7A70-4925-A6E4-9D116640902E}">
  <a:tblStyle styleId="{6546DF7B-7A70-4925-A6E4-9D11664090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0906" autoAdjust="0"/>
  </p:normalViewPr>
  <p:slideViewPr>
    <p:cSldViewPr snapToGrid="0">
      <p:cViewPr varScale="1">
        <p:scale>
          <a:sx n="114" d="100"/>
          <a:sy n="114" d="100"/>
        </p:scale>
        <p:origin x="114" y="342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microsoft.com/office/2018/10/relationships/authors" Target="author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comments/modernComment_107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791369F-1096-4146-9515-2631A97842B2}" authorId="{BB462DE2-D5A3-4CDD-EBFB-944871D754D4}" created="2025-09-21T08:58:30.82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3"/>
      <ac:picMk id="2" creationId="{B384B7EF-D508-7722-D0FC-2F55A5D7932A}"/>
    </ac:deMkLst>
    <p188:txBody>
      <a:bodyPr/>
      <a:lstStyle/>
      <a:p>
        <a:r>
          <a:rPr lang="ru-RU"/>
          <a:t>OSPF</a:t>
        </a:r>
      </a:p>
    </p188:txBody>
  </p188:cm>
</p188:cmLst>
</file>

<file path=ppt/comments/modernComment_10D_B047902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83B735-31A6-4B94-B324-AEC3B88A2714}" authorId="{BB462DE2-D5A3-4CDD-EBFB-944871D754D4}" created="2025-09-21T10:26:03.257">
    <pc:sldMkLst xmlns:pc="http://schemas.microsoft.com/office/powerpoint/2013/main/command">
      <pc:docMk/>
      <pc:sldMk cId="2957479970" sldId="269"/>
    </pc:sldMkLst>
    <p188:txBody>
      <a:bodyPr/>
      <a:lstStyle/>
      <a:p>
        <a:r>
          <a:rPr lang="ru-RU"/>
          <a:t>Поправить текст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69F0CEB3-D9EE-7D74-99BF-8C30EE3E3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00035C02-3275-4941-2427-8ABF5F05CB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BF699029-6A3B-8156-8B37-18465B9614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2915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07E5950C-4D17-5BFF-D3E4-CBFA21DAE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B917F93D-DF74-6E22-AEA8-BDDD025D76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C2A92F22-B565-E29F-380E-26D741EEF9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317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Достоинства использования OSPF в DMVPN</a:t>
            </a:r>
          </a:p>
          <a:p>
            <a:r>
              <a:rPr lang="ru-RU" b="1" dirty="0"/>
              <a:t>Динамическая адаптация:</a:t>
            </a:r>
            <a:r>
              <a:rPr lang="ru-RU" dirty="0"/>
              <a:t> OSPF автоматически обновляет таблицы маршрутизации при изменении топологии сети (подключении нового </a:t>
            </a:r>
            <a:r>
              <a:rPr lang="ru-RU" dirty="0" err="1"/>
              <a:t>Spoke</a:t>
            </a:r>
            <a:r>
              <a:rPr lang="ru-RU" dirty="0"/>
              <a:t>, падении туннеля), что идеально сочетается с динамической природой DMVPN.</a:t>
            </a:r>
          </a:p>
          <a:p>
            <a:r>
              <a:rPr lang="ru-RU" b="1" dirty="0"/>
              <a:t>Быстрая конвергенция с BFD:</a:t>
            </a:r>
            <a:r>
              <a:rPr lang="ru-RU" dirty="0"/>
              <a:t> Интеграция с протоколом BFD позволяет обнаруживать сбои на уровне туннеля за миллисекунды, что критически важно для своевременного перехода на резервный канал.</a:t>
            </a:r>
          </a:p>
          <a:p>
            <a:r>
              <a:rPr lang="ru-RU" b="1" dirty="0"/>
              <a:t>Отказоустойчивость:</a:t>
            </a:r>
            <a:r>
              <a:rPr lang="ru-RU" dirty="0"/>
              <a:t> OSPF поддерживает несколько путей к одной сети, обеспечивая балансировку нагрузки и мгновенное переключение при падении основного пути.</a:t>
            </a:r>
          </a:p>
          <a:p>
            <a:r>
              <a:rPr lang="ru-RU" b="1" dirty="0"/>
              <a:t>Стандартизация:</a:t>
            </a:r>
            <a:r>
              <a:rPr lang="ru-RU" dirty="0"/>
              <a:t> OSPF является открытым стандартом, что обеспечивает совместимость оборудования разных производителей.</a:t>
            </a:r>
          </a:p>
          <a:p>
            <a:br>
              <a:rPr lang="ru-RU" dirty="0"/>
            </a:br>
            <a:endParaRPr lang="ru-RU" dirty="0"/>
          </a:p>
          <a:p>
            <a:r>
              <a:rPr lang="ru-RU" b="1" dirty="0"/>
              <a:t>Недостатки и сложности использования OSPF в DMVPN</a:t>
            </a:r>
          </a:p>
          <a:p>
            <a:r>
              <a:rPr lang="ru-RU" b="1" dirty="0"/>
              <a:t>Сложность конфигурации:</a:t>
            </a:r>
            <a:r>
              <a:rPr lang="ru-RU" dirty="0"/>
              <a:t> Настройка OSPF поверх DMVPN требует глубокого понимания обеих технологий и внимания к деталям.</a:t>
            </a:r>
          </a:p>
          <a:p>
            <a:r>
              <a:rPr lang="ru-RU" b="1" dirty="0"/>
              <a:t>Требования к </a:t>
            </a:r>
            <a:r>
              <a:rPr lang="ru-RU" b="1" dirty="0" err="1"/>
              <a:t>дизафну</a:t>
            </a:r>
            <a:r>
              <a:rPr lang="ru-RU" b="1" dirty="0"/>
              <a:t> сети (Design </a:t>
            </a:r>
            <a:r>
              <a:rPr lang="ru-RU" b="1" dirty="0" err="1"/>
              <a:t>Constraints</a:t>
            </a:r>
            <a:r>
              <a:rPr lang="ru-RU" b="1" dirty="0"/>
              <a:t>):</a:t>
            </a:r>
            <a:endParaRPr lang="ru-RU" dirty="0"/>
          </a:p>
          <a:p>
            <a:pPr lvl="1"/>
            <a:r>
              <a:rPr lang="ru-RU" b="1" dirty="0"/>
              <a:t>Тип сети (Network Type):</a:t>
            </a:r>
            <a:r>
              <a:rPr lang="ru-RU" dirty="0"/>
              <a:t> На туннельных интерфейсах </a:t>
            </a:r>
            <a:r>
              <a:rPr lang="ru-RU" b="1" dirty="0"/>
              <a:t>нельзя</a:t>
            </a:r>
            <a:r>
              <a:rPr lang="ru-RU" dirty="0"/>
              <a:t> использовать тип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broadcast</a:t>
            </a:r>
            <a:r>
              <a:rPr lang="ru-RU" dirty="0"/>
              <a:t> (так как </a:t>
            </a:r>
            <a:r>
              <a:rPr lang="ru-RU" dirty="0" err="1"/>
              <a:t>mGRE</a:t>
            </a:r>
            <a:r>
              <a:rPr lang="ru-RU" dirty="0"/>
              <a:t> не является широковещательной средой по умолчанию). Стандартный выбор —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point-to-multipoint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non-broadcast</a:t>
            </a:r>
            <a:r>
              <a:rPr lang="ru-RU" dirty="0"/>
              <a:t> (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p2mp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nbma</a:t>
            </a:r>
            <a:r>
              <a:rPr lang="ru-RU" dirty="0"/>
              <a:t>) или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point-to-point</a:t>
            </a:r>
            <a:r>
              <a:rPr lang="ru-RU" dirty="0"/>
              <a:t>.</a:t>
            </a:r>
          </a:p>
          <a:p>
            <a:pPr lvl="1"/>
            <a:r>
              <a:rPr lang="ru-RU" b="1" dirty="0"/>
              <a:t>Выбор DR/BDR:</a:t>
            </a:r>
            <a:r>
              <a:rPr lang="ru-RU" dirty="0"/>
              <a:t> В сети типа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broadcast</a:t>
            </a:r>
            <a:r>
              <a:rPr lang="ru-RU" dirty="0"/>
              <a:t> выбор </a:t>
            </a:r>
            <a:r>
              <a:rPr lang="ru-RU" dirty="0" err="1"/>
              <a:t>Designated</a:t>
            </a:r>
            <a:r>
              <a:rPr lang="ru-RU" dirty="0"/>
              <a:t> </a:t>
            </a:r>
            <a:r>
              <a:rPr lang="ru-RU" dirty="0" err="1"/>
              <a:t>Router</a:t>
            </a:r>
            <a:r>
              <a:rPr lang="ru-RU" dirty="0"/>
              <a:t> (DR) в хабе может привести к неоптимальному трафику, так как все </a:t>
            </a:r>
            <a:r>
              <a:rPr lang="ru-RU" dirty="0" err="1"/>
              <a:t>Spokes</a:t>
            </a:r>
            <a:r>
              <a:rPr lang="ru-RU" dirty="0"/>
              <a:t> будут общаться через него, даже для </a:t>
            </a:r>
            <a:r>
              <a:rPr lang="ru-RU" dirty="0" err="1"/>
              <a:t>Spoke-to-Spoke</a:t>
            </a:r>
            <a:r>
              <a:rPr lang="ru-RU" dirty="0"/>
              <a:t> трафика. Это убивает одно из главных преимуществ DMVPN </a:t>
            </a:r>
            <a:r>
              <a:rPr lang="ru-RU" dirty="0" err="1"/>
              <a:t>Phase</a:t>
            </a:r>
            <a:r>
              <a:rPr lang="ru-RU" dirty="0"/>
              <a:t> 3.</a:t>
            </a:r>
          </a:p>
          <a:p>
            <a:r>
              <a:rPr lang="ru-RU" b="1" dirty="0"/>
              <a:t>Нагрузка на ЦПУ (CPU </a:t>
            </a:r>
            <a:r>
              <a:rPr lang="ru-RU" b="1" dirty="0" err="1"/>
              <a:t>Overhead</a:t>
            </a:r>
            <a:r>
              <a:rPr lang="ru-RU" b="1" dirty="0"/>
              <a:t>):</a:t>
            </a:r>
            <a:r>
              <a:rPr lang="ru-RU" dirty="0"/>
              <a:t> Процесс расчета кратчайших путей (SPF) и постоянный обмен LSU/LSA пакетами могут создавать нагрузку на процессоры маршрутизаторов, особенно на Хабе.</a:t>
            </a:r>
          </a:p>
          <a:p>
            <a:r>
              <a:rPr lang="ru-RU" b="1" dirty="0"/>
              <a:t>Потенциальные проблемы с соседствами (</a:t>
            </a:r>
            <a:r>
              <a:rPr lang="ru-RU" b="1" dirty="0" err="1"/>
              <a:t>Adjacency</a:t>
            </a:r>
            <a:r>
              <a:rPr lang="ru-RU" b="1" dirty="0"/>
              <a:t> </a:t>
            </a:r>
            <a:r>
              <a:rPr lang="ru-RU" b="1" dirty="0" err="1"/>
              <a:t>Issues</a:t>
            </a:r>
            <a:r>
              <a:rPr lang="ru-RU" b="1" dirty="0"/>
              <a:t>):</a:t>
            </a:r>
            <a:r>
              <a:rPr lang="ru-RU" dirty="0"/>
              <a:t> Из-за того, что туннели могут проходить через NAT (CGNAT на стороне оператора связи), могут возникать сложности с установлением и поддержанием OSPF-соседства.</a:t>
            </a:r>
          </a:p>
          <a:p>
            <a:r>
              <a:rPr lang="ru-RU" b="1" dirty="0"/>
              <a:t>Сложность диагностики:</a:t>
            </a:r>
            <a:r>
              <a:rPr lang="ru-RU" dirty="0"/>
              <a:t> Комбинация двух сложных технологий (DMVPN + OSPF) может затруднять поиск и устранение неисправностей для неподготовленного специалиста.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4532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0319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3921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3DBE5-2584-F3C4-46DF-D713BFD75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8266394-AA31-F3D9-3C4C-3C5AC88304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9A517B4-BD81-2A12-89F4-9415788BA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Достоинства использования </a:t>
            </a:r>
            <a:r>
              <a:rPr lang="ru-RU" b="1" dirty="0" err="1"/>
              <a:t>iBGP</a:t>
            </a:r>
            <a:r>
              <a:rPr lang="ru-RU" b="1" dirty="0"/>
              <a:t> в DMVPN</a:t>
            </a:r>
          </a:p>
          <a:p>
            <a:r>
              <a:rPr lang="ru-RU" b="1" dirty="0"/>
              <a:t>Идеальное разделение транспортной и клиентской сетей (</a:t>
            </a:r>
            <a:r>
              <a:rPr lang="ru-RU" b="1" dirty="0" err="1"/>
              <a:t>Separation</a:t>
            </a:r>
            <a:r>
              <a:rPr lang="ru-RU" b="1" dirty="0"/>
              <a:t> </a:t>
            </a:r>
            <a:r>
              <a:rPr lang="ru-RU" b="1" dirty="0" err="1"/>
              <a:t>of</a:t>
            </a:r>
            <a:r>
              <a:rPr lang="ru-RU" b="1" dirty="0"/>
              <a:t> Control </a:t>
            </a:r>
            <a:r>
              <a:rPr lang="ru-RU" b="1" dirty="0" err="1"/>
              <a:t>and</a:t>
            </a:r>
            <a:r>
              <a:rPr lang="ru-RU" b="1" dirty="0"/>
              <a:t> Data </a:t>
            </a:r>
            <a:r>
              <a:rPr lang="ru-RU" b="1" dirty="0" err="1"/>
              <a:t>Plane</a:t>
            </a:r>
            <a:r>
              <a:rPr lang="ru-RU" b="1" dirty="0"/>
              <a:t>):</a:t>
            </a:r>
            <a:endParaRPr lang="ru-RU" dirty="0"/>
          </a:p>
          <a:p>
            <a:pPr lvl="1"/>
            <a:r>
              <a:rPr lang="ru-RU" dirty="0"/>
              <a:t>BGP изначально </a:t>
            </a:r>
            <a:r>
              <a:rPr lang="ru-RU" dirty="0" err="1"/>
              <a:t>designed</a:t>
            </a:r>
            <a:r>
              <a:rPr lang="ru-RU" dirty="0"/>
              <a:t> для работы поверх других протоколов (в данном случае — поверх </a:t>
            </a:r>
            <a:r>
              <a:rPr lang="ru-RU" dirty="0" err="1"/>
              <a:t>IPsec</a:t>
            </a:r>
            <a:r>
              <a:rPr lang="ru-RU" dirty="0"/>
              <a:t>/GRE). Он не имеет таких жестких требований к типу канала, как OSPF.</a:t>
            </a:r>
          </a:p>
          <a:p>
            <a:pPr lvl="1"/>
            <a:r>
              <a:rPr lang="ru-RU" dirty="0"/>
              <a:t>Он не пытается установить "соседство" на основе L2-multicast, что идеально подходит для туннелей </a:t>
            </a:r>
            <a:r>
              <a:rPr lang="ru-RU" dirty="0" err="1"/>
              <a:t>mGRE</a:t>
            </a:r>
            <a:r>
              <a:rPr lang="ru-RU" dirty="0"/>
              <a:t>.</a:t>
            </a:r>
          </a:p>
          <a:p>
            <a:r>
              <a:rPr lang="ru-RU" b="1" dirty="0"/>
              <a:t>Бескомпромиссная масштабируемость:</a:t>
            </a:r>
            <a:endParaRPr lang="ru-RU" dirty="0"/>
          </a:p>
          <a:p>
            <a:pPr lvl="1"/>
            <a:r>
              <a:rPr lang="ru-RU" dirty="0"/>
              <a:t>BGP является де-факто стандартом для интернета и огромных сетей провайдеров. Он легко может управлять десятками тысяч маршрутов, что делает его непревзойденным для очень крупных DMVPN-развертываний с сотнями </a:t>
            </a:r>
            <a:r>
              <a:rPr lang="ru-RU" dirty="0" err="1"/>
              <a:t>Spokes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Инкрементальные обновления — BGP не пересылает всю таблицу маршрутизации при изменении, а только сами изменения, что снижает нагрузку.</a:t>
            </a:r>
          </a:p>
          <a:p>
            <a:r>
              <a:rPr lang="ru-RU" b="1" dirty="0"/>
              <a:t>Гибкость и контроль политик маршрутизации:</a:t>
            </a:r>
            <a:endParaRPr lang="ru-RU" dirty="0"/>
          </a:p>
          <a:p>
            <a:pPr lvl="1"/>
            <a:r>
              <a:rPr lang="ru-RU" dirty="0"/>
              <a:t>Это главное преимущество. С помощью </a:t>
            </a:r>
            <a:r>
              <a:rPr lang="ru-RU" b="1" dirty="0"/>
              <a:t>атрибутов BGP</a:t>
            </a:r>
            <a:r>
              <a:rPr lang="ru-RU" dirty="0"/>
              <a:t> (AS </a:t>
            </a:r>
            <a:r>
              <a:rPr lang="ru-RU" dirty="0" err="1"/>
              <a:t>Path</a:t>
            </a:r>
            <a:r>
              <a:rPr lang="ru-RU" dirty="0"/>
              <a:t>, Local </a:t>
            </a:r>
            <a:r>
              <a:rPr lang="ru-RU" dirty="0" err="1"/>
              <a:t>Preference</a:t>
            </a:r>
            <a:r>
              <a:rPr lang="ru-RU" dirty="0"/>
              <a:t>, MED, </a:t>
            </a:r>
            <a:r>
              <a:rPr lang="ru-RU" dirty="0" err="1"/>
              <a:t>Communities</a:t>
            </a:r>
            <a:r>
              <a:rPr lang="ru-RU" dirty="0"/>
              <a:t>) можно невероятно гибко управлять трафиком. Например:</a:t>
            </a:r>
          </a:p>
          <a:p>
            <a:pPr lvl="2"/>
            <a:r>
              <a:rPr lang="ru-RU" dirty="0"/>
              <a:t>Назначить тег (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community</a:t>
            </a:r>
            <a:r>
              <a:rPr lang="ru-RU" dirty="0"/>
              <a:t>) для маршрутов из офиса А и на Хабе задать правило, что трафик к этому офису должен идти только через основное облако.</a:t>
            </a:r>
          </a:p>
          <a:p>
            <a:pPr lvl="2"/>
            <a:r>
              <a:rPr lang="ru-RU" dirty="0"/>
              <a:t>С помощью 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Pref</a:t>
            </a:r>
            <a:r>
              <a:rPr lang="ru-RU" dirty="0"/>
              <a:t> явно указать предпочтительный путь для определенных сетей.</a:t>
            </a:r>
          </a:p>
          <a:p>
            <a:pPr lvl="2"/>
            <a:r>
              <a:rPr lang="ru-RU" dirty="0"/>
              <a:t>Легко фильтровать и перераспределять маршруты.</a:t>
            </a:r>
          </a:p>
          <a:p>
            <a:r>
              <a:rPr lang="ru-RU" b="1" dirty="0"/>
              <a:t>Стабильность и предсказуемость:</a:t>
            </a:r>
            <a:endParaRPr lang="ru-RU" dirty="0"/>
          </a:p>
          <a:p>
            <a:pPr lvl="1"/>
            <a:r>
              <a:rPr lang="ru-RU" dirty="0"/>
              <a:t>BGP использует TCP-сессии для установления соседства. Это надежный и предсказуемый механизм.</a:t>
            </a:r>
          </a:p>
          <a:p>
            <a:pPr lvl="1"/>
            <a:r>
              <a:rPr lang="ru-RU" dirty="0"/>
              <a:t>Он менее чувствителен к временным колебаниям канала, чем IGP (OSPF, EIGRP), которые могут постоянно перестраивать топологию.</a:t>
            </a:r>
          </a:p>
          <a:p>
            <a:r>
              <a:rPr lang="ru-RU" b="1" dirty="0"/>
              <a:t>Идеальная поддержка мульти-</a:t>
            </a:r>
            <a:r>
              <a:rPr lang="ru-RU" b="1" dirty="0" err="1"/>
              <a:t>хабной</a:t>
            </a:r>
            <a:r>
              <a:rPr lang="ru-RU" b="1" dirty="0"/>
              <a:t> архитектуры:</a:t>
            </a:r>
            <a:endParaRPr lang="ru-RU" dirty="0"/>
          </a:p>
          <a:p>
            <a:pPr lvl="1"/>
            <a:r>
              <a:rPr lang="ru-RU" dirty="0"/>
              <a:t>Если у вас два и более Хабов (для резервирования), BGP позволяет очень легко и гибко управлять предпочтениями трафика между ними, используя атрибуты. Это намного проще, чем добиться того же на OSPF.</a:t>
            </a:r>
          </a:p>
          <a:p>
            <a:r>
              <a:rPr lang="ru-RU" b="1" dirty="0"/>
              <a:t>Отсутствие проблем с DMVPN </a:t>
            </a:r>
            <a:r>
              <a:rPr lang="ru-RU" b="1" dirty="0" err="1"/>
              <a:t>Phase</a:t>
            </a:r>
            <a:r>
              <a:rPr lang="ru-RU" b="1" dirty="0"/>
              <a:t> 3 (</a:t>
            </a:r>
            <a:r>
              <a:rPr lang="ru-RU" b="1" dirty="0" err="1"/>
              <a:t>Spoke-to-Spoke</a:t>
            </a:r>
            <a:r>
              <a:rPr lang="ru-RU" b="1" dirty="0"/>
              <a:t>):</a:t>
            </a:r>
            <a:endParaRPr lang="ru-RU" dirty="0"/>
          </a:p>
          <a:p>
            <a:pPr lvl="1"/>
            <a:r>
              <a:rPr lang="ru-RU" dirty="0"/>
              <a:t>В отличие от OSPF, где нужно </a:t>
            </a:r>
            <a:r>
              <a:rPr lang="ru-RU" dirty="0" err="1"/>
              <a:t>carefully</a:t>
            </a:r>
            <a:r>
              <a:rPr lang="ru-RU" dirty="0"/>
              <a:t> настраивать типы сети, в BGP каждый </a:t>
            </a:r>
            <a:r>
              <a:rPr lang="ru-RU" dirty="0" err="1"/>
              <a:t>Spoke</a:t>
            </a:r>
            <a:r>
              <a:rPr lang="ru-RU" dirty="0"/>
              <a:t> является независимым BGP-пиром с Хабом. Прямые </a:t>
            </a:r>
            <a:r>
              <a:rPr lang="ru-RU" dirty="0" err="1"/>
              <a:t>Spoke-to-Spoke</a:t>
            </a:r>
            <a:r>
              <a:rPr lang="ru-RU" dirty="0"/>
              <a:t> туннели не влияют на BGP-сессии.</a:t>
            </a:r>
          </a:p>
          <a:p>
            <a:br>
              <a:rPr lang="ru-RU" dirty="0"/>
            </a:br>
            <a:endParaRPr lang="ru-RU" dirty="0"/>
          </a:p>
          <a:p>
            <a:r>
              <a:rPr lang="ru-RU" b="1" dirty="0"/>
              <a:t>Недостатки и сложности использования </a:t>
            </a:r>
            <a:r>
              <a:rPr lang="ru-RU" b="1" dirty="0" err="1"/>
              <a:t>iBGP</a:t>
            </a:r>
            <a:r>
              <a:rPr lang="ru-RU" b="1" dirty="0"/>
              <a:t> в DMVPN</a:t>
            </a:r>
          </a:p>
          <a:p>
            <a:r>
              <a:rPr lang="ru-RU" b="1" dirty="0"/>
              <a:t>Высокий порог входа и сложность:</a:t>
            </a:r>
            <a:endParaRPr lang="ru-RU" dirty="0"/>
          </a:p>
          <a:p>
            <a:pPr lvl="1"/>
            <a:r>
              <a:rPr lang="ru-RU" dirty="0"/>
              <a:t>BGP — это сложный протокол. Для его правильной настройки требуется глубокое понимание его атрибутов и логики принятия решений. Это "тяжелая артиллерия", избыточная для маленьких сетей.</a:t>
            </a:r>
          </a:p>
          <a:p>
            <a:r>
              <a:rPr lang="ru-RU" b="1" dirty="0"/>
              <a:t>Более медленная конвергенция "из коробки":</a:t>
            </a:r>
            <a:endParaRPr lang="ru-RU" dirty="0"/>
          </a:p>
          <a:p>
            <a:pPr lvl="1"/>
            <a:r>
              <a:rPr lang="ru-RU" dirty="0"/>
              <a:t>По умолчанию таймеры BGP (</a:t>
            </a:r>
            <a:r>
              <a:rPr lang="ru-RU" dirty="0" err="1"/>
              <a:t>Keepalive</a:t>
            </a:r>
            <a:r>
              <a:rPr lang="ru-RU" dirty="0"/>
              <a:t>/</a:t>
            </a:r>
            <a:r>
              <a:rPr lang="ru-RU" dirty="0" err="1"/>
              <a:t>Holdtime</a:t>
            </a:r>
            <a:r>
              <a:rPr lang="ru-RU" dirty="0"/>
              <a:t>) настроены на 60/180 секунд. Это означает, что без настройки падение соседа может обнаруживаться до </a:t>
            </a:r>
            <a:r>
              <a:rPr lang="ru-RU" b="1" dirty="0"/>
              <a:t>3 минут</a:t>
            </a:r>
            <a:r>
              <a:rPr lang="ru-RU" dirty="0"/>
              <a:t>.</a:t>
            </a:r>
          </a:p>
          <a:p>
            <a:pPr lvl="1"/>
            <a:r>
              <a:rPr lang="ru-RU" b="1" dirty="0"/>
              <a:t>Решение:</a:t>
            </a:r>
            <a:r>
              <a:rPr lang="ru-RU" dirty="0"/>
              <a:t> Обязательная интеграция с </a:t>
            </a:r>
            <a:r>
              <a:rPr lang="ru-RU" b="1" dirty="0"/>
              <a:t>BFD</a:t>
            </a:r>
            <a:r>
              <a:rPr lang="ru-RU" dirty="0"/>
              <a:t>. BFD обнаружит падение канала за миллисекунды и разорвет BGP-сессию, форсируя немедленную конвергенцию.</a:t>
            </a:r>
          </a:p>
          <a:p>
            <a:r>
              <a:rPr lang="ru-RU" b="1" dirty="0"/>
              <a:t>Требует тщательного проектирования (Design):</a:t>
            </a:r>
            <a:endParaRPr lang="ru-RU" dirty="0"/>
          </a:p>
          <a:p>
            <a:pPr lvl="1"/>
            <a:r>
              <a:rPr lang="ru-RU" b="1" dirty="0" err="1"/>
              <a:t>Требуется反射тор</a:t>
            </a:r>
            <a:r>
              <a:rPr lang="ru-RU" b="1" dirty="0"/>
              <a:t> маршрут (</a:t>
            </a:r>
            <a:r>
              <a:rPr lang="ru-RU" b="1" dirty="0" err="1"/>
              <a:t>Route</a:t>
            </a:r>
            <a:r>
              <a:rPr lang="ru-RU" b="1" dirty="0"/>
              <a:t> </a:t>
            </a:r>
            <a:r>
              <a:rPr lang="ru-RU" b="1" dirty="0" err="1"/>
              <a:t>Reflector</a:t>
            </a:r>
            <a:r>
              <a:rPr lang="ru-RU" b="1" dirty="0"/>
              <a:t>):</a:t>
            </a:r>
            <a:r>
              <a:rPr lang="ru-RU" dirty="0"/>
              <a:t> Поскольку у вас </a:t>
            </a:r>
            <a:r>
              <a:rPr lang="ru-RU" dirty="0" err="1"/>
              <a:t>iBGP</a:t>
            </a:r>
            <a:r>
              <a:rPr lang="ru-RU" dirty="0"/>
              <a:t>, для избежания правила "</a:t>
            </a:r>
            <a:r>
              <a:rPr lang="ru-RU" dirty="0" err="1"/>
              <a:t>no</a:t>
            </a:r>
            <a:r>
              <a:rPr lang="ru-RU" dirty="0"/>
              <a:t> </a:t>
            </a:r>
            <a:r>
              <a:rPr lang="ru-RU" dirty="0" err="1"/>
              <a:t>ibgp</a:t>
            </a:r>
            <a:r>
              <a:rPr lang="ru-RU" dirty="0"/>
              <a:t> </a:t>
            </a:r>
            <a:r>
              <a:rPr lang="ru-RU" dirty="0" err="1"/>
              <a:t>between</a:t>
            </a:r>
            <a:r>
              <a:rPr lang="ru-RU" dirty="0"/>
              <a:t> </a:t>
            </a:r>
            <a:r>
              <a:rPr lang="ru-RU" dirty="0" err="1"/>
              <a:t>non-adjacent</a:t>
            </a:r>
            <a:r>
              <a:rPr lang="ru-RU" dirty="0"/>
              <a:t> </a:t>
            </a:r>
            <a:r>
              <a:rPr lang="ru-RU" dirty="0" err="1"/>
              <a:t>peers</a:t>
            </a:r>
            <a:r>
              <a:rPr lang="ru-RU" dirty="0"/>
              <a:t>" все </a:t>
            </a:r>
            <a:r>
              <a:rPr lang="ru-RU" dirty="0" err="1"/>
              <a:t>Spokes</a:t>
            </a:r>
            <a:r>
              <a:rPr lang="ru-RU" dirty="0"/>
              <a:t> должны быть пирами не друг с другом, а с одним или двумя Хабами, которые выступают в роли </a:t>
            </a:r>
            <a:r>
              <a:rPr lang="ru-RU" b="1" dirty="0" err="1"/>
              <a:t>Route</a:t>
            </a:r>
            <a:r>
              <a:rPr lang="ru-RU" b="1" dirty="0"/>
              <a:t> </a:t>
            </a:r>
            <a:r>
              <a:rPr lang="ru-RU" b="1" dirty="0" err="1"/>
              <a:t>Reflectors</a:t>
            </a:r>
            <a:r>
              <a:rPr lang="ru-RU" b="1" dirty="0"/>
              <a:t> (RR)</a:t>
            </a:r>
            <a:r>
              <a:rPr lang="ru-RU" dirty="0"/>
              <a:t>. Это добавляет уровень сложности в конфигурацию.</a:t>
            </a:r>
          </a:p>
          <a:p>
            <a:pPr lvl="1"/>
            <a:r>
              <a:rPr lang="ru-RU" b="1" dirty="0"/>
              <a:t>Next-</a:t>
            </a:r>
            <a:r>
              <a:rPr lang="ru-RU" b="1" dirty="0" err="1"/>
              <a:t>Hop</a:t>
            </a:r>
            <a:r>
              <a:rPr lang="ru-RU" b="1" dirty="0"/>
              <a:t> Processing:</a:t>
            </a:r>
            <a:r>
              <a:rPr lang="ru-RU" dirty="0"/>
              <a:t> Атрибут Next </a:t>
            </a:r>
            <a:r>
              <a:rPr lang="ru-RU" dirty="0" err="1"/>
              <a:t>Hop</a:t>
            </a:r>
            <a:r>
              <a:rPr lang="ru-RU" dirty="0"/>
              <a:t> для маршрутов, полученных от других </a:t>
            </a:r>
            <a:r>
              <a:rPr lang="ru-RU" dirty="0" err="1"/>
              <a:t>Spokes</a:t>
            </a:r>
            <a:r>
              <a:rPr lang="ru-RU" dirty="0"/>
              <a:t> через RR, будет указывать на исходный </a:t>
            </a:r>
            <a:r>
              <a:rPr lang="ru-RU" dirty="0" err="1"/>
              <a:t>Spoke</a:t>
            </a:r>
            <a:r>
              <a:rPr lang="ru-RU" dirty="0"/>
              <a:t>. Необходимо убедиться, что этот Next </a:t>
            </a:r>
            <a:r>
              <a:rPr lang="ru-RU" dirty="0" err="1"/>
              <a:t>Hop</a:t>
            </a:r>
            <a:r>
              <a:rPr lang="ru-RU" dirty="0"/>
              <a:t> (туннельный IP-адрес </a:t>
            </a:r>
            <a:r>
              <a:rPr lang="ru-RU" dirty="0" err="1"/>
              <a:t>Spoke</a:t>
            </a:r>
            <a:r>
              <a:rPr lang="ru-RU" dirty="0"/>
              <a:t>) доступен (для этого и нужен NHRP в DMVPN).</a:t>
            </a:r>
          </a:p>
          <a:p>
            <a:r>
              <a:rPr lang="ru-RU" b="1" dirty="0"/>
              <a:t>Меньшая автоматизация "из коробки":</a:t>
            </a:r>
            <a:endParaRPr lang="ru-RU" dirty="0"/>
          </a:p>
          <a:p>
            <a:pPr lvl="1"/>
            <a:r>
              <a:rPr lang="ru-RU" dirty="0"/>
              <a:t>В отличие от OSPF/EIGRP, которые автоматически находят соседей, BGP требует явного указания соседей (</a:t>
            </a:r>
            <a:r>
              <a:rPr lang="ru-RU" dirty="0" err="1"/>
              <a:t>пееров</a:t>
            </a:r>
            <a:r>
              <a:rPr lang="ru-RU" dirty="0"/>
              <a:t>) на всех устройствах. Это можно решить шаблонами автоматизации (</a:t>
            </a:r>
            <a:r>
              <a:rPr lang="ru-RU" dirty="0" err="1"/>
              <a:t>Ansible</a:t>
            </a:r>
            <a:r>
              <a:rPr lang="ru-RU" dirty="0"/>
              <a:t>, Python), но не руками.</a:t>
            </a:r>
          </a:p>
          <a:p>
            <a:r>
              <a:rPr lang="ru-RU" b="1" dirty="0"/>
              <a:t>Избыточность для простых сетей:</a:t>
            </a:r>
            <a:endParaRPr lang="ru-RU" dirty="0"/>
          </a:p>
          <a:p>
            <a:pPr lvl="1"/>
            <a:r>
              <a:rPr lang="ru-RU" dirty="0"/>
              <a:t>Если у вас сеть с 5-10 филиалами без сложных требований к политикам, настройка BGP будет подобна стрельбе из пушки по воробьям. EIGRP или OSPF справятся проще.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9112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!</a:t>
            </a:r>
          </a:p>
          <a:p>
            <a:r>
              <a:rPr lang="ru-RU" b="1" dirty="0"/>
              <a:t>Полная изоляция и независимость филиалов (True </a:t>
            </a:r>
            <a:r>
              <a:rPr lang="ru-RU" b="1" dirty="0" err="1"/>
              <a:t>Segmentation</a:t>
            </a:r>
            <a:r>
              <a:rPr lang="ru-RU" b="1" dirty="0"/>
              <a:t>):</a:t>
            </a:r>
            <a:endParaRPr lang="ru-RU" dirty="0"/>
          </a:p>
          <a:p>
            <a:pPr lvl="1"/>
            <a:r>
              <a:rPr lang="ru-RU" dirty="0"/>
              <a:t>Каждый филиал (</a:t>
            </a:r>
            <a:r>
              <a:rPr lang="ru-RU" dirty="0" err="1"/>
              <a:t>Spoke</a:t>
            </a:r>
            <a:r>
              <a:rPr lang="ru-RU" dirty="0"/>
              <a:t>) представляет собой отдельную автономную систему (AS). Это обеспечивает четкую административную границу и изоляцию от сбоев в других филиалах. Ошибка в настройках маршрутизации в одном филиале с меньшей вероятностью "уронит" маршрутизацию в остальных.</a:t>
            </a:r>
          </a:p>
          <a:p>
            <a:r>
              <a:rPr lang="ru-RU" b="1" dirty="0"/>
              <a:t>Максимальная гибкость и контроль политик:</a:t>
            </a:r>
            <a:endParaRPr lang="ru-RU" dirty="0"/>
          </a:p>
          <a:p>
            <a:pPr lvl="1"/>
            <a:r>
              <a:rPr lang="ru-RU" dirty="0" err="1"/>
              <a:t>eBGP</a:t>
            </a:r>
            <a:r>
              <a:rPr lang="ru-RU" dirty="0"/>
              <a:t> предоставляет самый мощный инструментарий для управления трафиком с помощью атрибутов (AS </a:t>
            </a:r>
            <a:r>
              <a:rPr lang="ru-RU" dirty="0" err="1"/>
              <a:t>Path</a:t>
            </a:r>
            <a:r>
              <a:rPr lang="ru-RU" dirty="0"/>
              <a:t>, Local </a:t>
            </a:r>
            <a:r>
              <a:rPr lang="ru-RU" dirty="0" err="1"/>
              <a:t>Preference</a:t>
            </a:r>
            <a:r>
              <a:rPr lang="ru-RU" dirty="0"/>
              <a:t>, MED). Можно легко манипулировать выбором пути на каждом узле независимо.</a:t>
            </a:r>
          </a:p>
          <a:p>
            <a:pPr lvl="1"/>
            <a:r>
              <a:rPr lang="ru-RU" dirty="0"/>
              <a:t>Легко реализовать сложные сценарии, например, когда определенный трафик из филиала должен выходить в интернет локально, а весь остальной — через центральный хаб.</a:t>
            </a:r>
          </a:p>
          <a:p>
            <a:r>
              <a:rPr lang="ru-RU" b="1" dirty="0"/>
              <a:t>Идеальное решение для приобретенных компаний/партнеров:</a:t>
            </a:r>
            <a:endParaRPr lang="ru-RU" dirty="0"/>
          </a:p>
          <a:p>
            <a:pPr lvl="1"/>
            <a:r>
              <a:rPr lang="ru-RU" dirty="0"/>
              <a:t>Если нужно подключить к своей сети другую организацию (партнера или недавно приобретенную компанию), </a:t>
            </a:r>
            <a:r>
              <a:rPr lang="ru-RU" dirty="0" err="1"/>
              <a:t>eBGP</a:t>
            </a:r>
            <a:r>
              <a:rPr lang="ru-RU" dirty="0"/>
              <a:t> является естественным выбором, так как моделирует отношения между разными административными доменами.</a:t>
            </a:r>
          </a:p>
          <a:p>
            <a:r>
              <a:rPr lang="ru-RU" b="1" dirty="0"/>
              <a:t>Упрощение конфигурации на </a:t>
            </a:r>
            <a:r>
              <a:rPr lang="ru-RU" b="1" dirty="0" err="1"/>
              <a:t>Spoke</a:t>
            </a:r>
            <a:r>
              <a:rPr lang="ru-RU" b="1" dirty="0"/>
              <a:t>:</a:t>
            </a:r>
            <a:endParaRPr lang="ru-RU" dirty="0"/>
          </a:p>
          <a:p>
            <a:pPr lvl="1"/>
            <a:r>
              <a:rPr lang="ru-RU" dirty="0"/>
              <a:t>Не требуется сложная настройка </a:t>
            </a:r>
            <a:r>
              <a:rPr lang="ru-RU" dirty="0" err="1"/>
              <a:t>Route</a:t>
            </a:r>
            <a:r>
              <a:rPr lang="ru-RU" dirty="0"/>
              <a:t> </a:t>
            </a:r>
            <a:r>
              <a:rPr lang="ru-RU" dirty="0" err="1"/>
              <a:t>Reflector</a:t>
            </a:r>
            <a:r>
              <a:rPr lang="ru-RU" dirty="0"/>
              <a:t> или полной </a:t>
            </a:r>
            <a:r>
              <a:rPr lang="ru-RU" dirty="0" err="1"/>
              <a:t>mesh</a:t>
            </a:r>
            <a:r>
              <a:rPr lang="ru-RU" dirty="0"/>
              <a:t>-топологии </a:t>
            </a:r>
            <a:r>
              <a:rPr lang="ru-RU" dirty="0" err="1"/>
              <a:t>iBGP</a:t>
            </a:r>
            <a:r>
              <a:rPr lang="ru-RU" dirty="0"/>
              <a:t>. Каждый </a:t>
            </a:r>
            <a:r>
              <a:rPr lang="ru-RU" dirty="0" err="1"/>
              <a:t>Spoke</a:t>
            </a:r>
            <a:r>
              <a:rPr lang="ru-RU" dirty="0"/>
              <a:t> просто устанавливает </a:t>
            </a:r>
            <a:r>
              <a:rPr lang="ru-RU" dirty="0" err="1"/>
              <a:t>eBGP</a:t>
            </a:r>
            <a:r>
              <a:rPr lang="ru-RU" dirty="0"/>
              <a:t>-сессию с Хабом(</a:t>
            </a:r>
            <a:r>
              <a:rPr lang="ru-RU" dirty="0" err="1"/>
              <a:t>ами</a:t>
            </a:r>
            <a:r>
              <a:rPr lang="ru-RU" dirty="0"/>
              <a:t>).</a:t>
            </a:r>
          </a:p>
          <a:p>
            <a:r>
              <a:rPr lang="ru-RU" b="1" dirty="0"/>
              <a:t>Упрощение фильтрации:</a:t>
            </a:r>
            <a:endParaRPr lang="ru-RU" dirty="0"/>
          </a:p>
          <a:p>
            <a:pPr lvl="1"/>
            <a:r>
              <a:rPr lang="ru-RU" dirty="0"/>
              <a:t>Фильтровать маршруты, приходящие от филиала с определенным номером AS, очень просто с помощью AS </a:t>
            </a:r>
            <a:r>
              <a:rPr lang="ru-RU" dirty="0" err="1"/>
              <a:t>Path</a:t>
            </a:r>
            <a:r>
              <a:rPr lang="ru-RU" dirty="0"/>
              <a:t> </a:t>
            </a:r>
            <a:r>
              <a:rPr lang="ru-RU" dirty="0" err="1"/>
              <a:t>filter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!!</a:t>
            </a:r>
          </a:p>
          <a:p>
            <a:r>
              <a:rPr lang="ru-RU" b="1" dirty="0"/>
              <a:t>Упрощенное управление ASN:</a:t>
            </a:r>
            <a:r>
              <a:rPr lang="ru-RU" dirty="0"/>
              <a:t> Использование одного номера </a:t>
            </a:r>
            <a:r>
              <a:rPr lang="ru-RU" dirty="0" err="1"/>
              <a:t>Autonomous</a:t>
            </a:r>
            <a:r>
              <a:rPr lang="ru-RU" dirty="0"/>
              <a:t> System (AS) для всех </a:t>
            </a:r>
            <a:r>
              <a:rPr lang="ru-RU" dirty="0" err="1"/>
              <a:t>Spokes</a:t>
            </a:r>
            <a:r>
              <a:rPr lang="ru-RU" dirty="0"/>
              <a:t> значительно снижает административную нагрузку по сравнению с уникальным AS на каждый </a:t>
            </a:r>
            <a:r>
              <a:rPr lang="ru-RU" dirty="0" err="1"/>
              <a:t>Spoke</a:t>
            </a:r>
            <a:r>
              <a:rPr lang="ru-RU" dirty="0"/>
              <a:t>. Не нужно отслеживать сотни уникальных номеров AS.</a:t>
            </a:r>
          </a:p>
          <a:p>
            <a:r>
              <a:rPr lang="ru-RU" b="1" dirty="0"/>
              <a:t>Четкое разделение доменов:</a:t>
            </a:r>
            <a:r>
              <a:rPr lang="ru-RU" dirty="0"/>
              <a:t> </a:t>
            </a:r>
            <a:r>
              <a:rPr lang="ru-RU" dirty="0" err="1"/>
              <a:t>eBGP</a:t>
            </a:r>
            <a:r>
              <a:rPr lang="ru-RU" dirty="0"/>
              <a:t> по определению разделяет маршрутные домены </a:t>
            </a:r>
            <a:r>
              <a:rPr lang="ru-RU" dirty="0" err="1"/>
              <a:t>Hub</a:t>
            </a:r>
            <a:r>
              <a:rPr lang="ru-RU" dirty="0"/>
              <a:t> и </a:t>
            </a:r>
            <a:r>
              <a:rPr lang="ru-RU" dirty="0" err="1"/>
              <a:t>Spokes</a:t>
            </a:r>
            <a:r>
              <a:rPr lang="ru-RU" dirty="0"/>
              <a:t>. Это обеспечивает четкую административную границу. Ошибки в настройках или колебания каналов на стороне </a:t>
            </a:r>
            <a:r>
              <a:rPr lang="ru-RU" dirty="0" err="1"/>
              <a:t>Spoke</a:t>
            </a:r>
            <a:r>
              <a:rPr lang="ru-RU" dirty="0"/>
              <a:t> изолируются в его AS и с меньшей вероятностью негативно повлияют на стабильность маршрутизации на </a:t>
            </a:r>
            <a:r>
              <a:rPr lang="ru-RU" dirty="0" err="1"/>
              <a:t>Hub</a:t>
            </a:r>
            <a:r>
              <a:rPr lang="ru-RU" dirty="0"/>
              <a:t> или в других </a:t>
            </a:r>
            <a:r>
              <a:rPr lang="ru-RU" dirty="0" err="1"/>
              <a:t>Spokes</a:t>
            </a:r>
            <a:r>
              <a:rPr lang="ru-RU" dirty="0"/>
              <a:t>.</a:t>
            </a:r>
          </a:p>
          <a:p>
            <a:r>
              <a:rPr lang="ru-RU" b="1" dirty="0"/>
              <a:t>Мощь и гибкость политик BGP:</a:t>
            </a:r>
            <a:r>
              <a:rPr lang="ru-RU" dirty="0"/>
              <a:t> </a:t>
            </a:r>
            <a:r>
              <a:rPr lang="ru-RU" dirty="0" err="1"/>
              <a:t>eBGP</a:t>
            </a:r>
            <a:r>
              <a:rPr lang="ru-RU" dirty="0"/>
              <a:t> предоставляет полный контроль над распространением маршрутов с помощью стандартных атрибутов BGP (AS_PATH, LOCAL_PREF, MED). Это позволяет тонко настраивать предпочтения каналов, фильтровать маршруты и управлять трафиком на уровне анонсов.</a:t>
            </a:r>
          </a:p>
          <a:p>
            <a:r>
              <a:rPr lang="ru-RU" b="1" dirty="0"/>
              <a:t>Упрощенная фильтрация на </a:t>
            </a:r>
            <a:r>
              <a:rPr lang="ru-RU" b="1" dirty="0" err="1"/>
              <a:t>Hub</a:t>
            </a:r>
            <a:r>
              <a:rPr lang="ru-RU" b="1" dirty="0"/>
              <a:t>:</a:t>
            </a:r>
            <a:r>
              <a:rPr lang="ru-RU" dirty="0"/>
              <a:t> Можно легко фильтровать или манипулировать маршрутами для всей группы </a:t>
            </a:r>
            <a:r>
              <a:rPr lang="ru-RU" dirty="0" err="1"/>
              <a:t>Spokes</a:t>
            </a:r>
            <a:r>
              <a:rPr lang="ru-RU" dirty="0"/>
              <a:t> одновременно, используя фильтры по номеру AS (например,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as-path</a:t>
            </a:r>
            <a:r>
              <a:rPr lang="ru-RU" dirty="0"/>
              <a:t>).</a:t>
            </a:r>
          </a:p>
          <a:p>
            <a:r>
              <a:rPr lang="ru-RU" b="1" dirty="0"/>
              <a:t>Устранение необходимости в </a:t>
            </a:r>
            <a:r>
              <a:rPr lang="ru-RU" b="1" dirty="0" err="1"/>
              <a:t>Route</a:t>
            </a:r>
            <a:r>
              <a:rPr lang="ru-RU" b="1" dirty="0"/>
              <a:t> </a:t>
            </a:r>
            <a:r>
              <a:rPr lang="ru-RU" b="1" dirty="0" err="1"/>
              <a:t>Reflector</a:t>
            </a:r>
            <a:r>
              <a:rPr lang="ru-RU" b="1" dirty="0"/>
              <a:t>:</a:t>
            </a:r>
            <a:r>
              <a:rPr lang="ru-RU" dirty="0"/>
              <a:t> В отличие от </a:t>
            </a:r>
            <a:r>
              <a:rPr lang="ru-RU" dirty="0" err="1"/>
              <a:t>iBGP</a:t>
            </a:r>
            <a:r>
              <a:rPr lang="ru-RU" dirty="0"/>
              <a:t>, </a:t>
            </a:r>
            <a:r>
              <a:rPr lang="ru-RU" dirty="0" err="1"/>
              <a:t>eBGP</a:t>
            </a:r>
            <a:r>
              <a:rPr lang="ru-RU" dirty="0"/>
              <a:t> не требует соблюдения правила полной </a:t>
            </a:r>
            <a:r>
              <a:rPr lang="ru-RU" dirty="0" err="1"/>
              <a:t>mesh</a:t>
            </a:r>
            <a:r>
              <a:rPr lang="ru-RU" dirty="0"/>
              <a:t>-топологии или настройки </a:t>
            </a:r>
            <a:r>
              <a:rPr lang="ru-RU" dirty="0" err="1"/>
              <a:t>Route</a:t>
            </a:r>
            <a:r>
              <a:rPr lang="ru-RU" dirty="0"/>
              <a:t> </a:t>
            </a:r>
            <a:r>
              <a:rPr lang="ru-RU" dirty="0" err="1"/>
              <a:t>Reflector</a:t>
            </a:r>
            <a:r>
              <a:rPr lang="ru-RU" dirty="0"/>
              <a:t> для масштабирования. Каждый </a:t>
            </a:r>
            <a:r>
              <a:rPr lang="ru-RU" dirty="0" err="1"/>
              <a:t>Spoke</a:t>
            </a:r>
            <a:r>
              <a:rPr lang="ru-RU" dirty="0"/>
              <a:t> является </a:t>
            </a:r>
            <a:r>
              <a:rPr lang="ru-RU" dirty="0" err="1"/>
              <a:t>eBGP</a:t>
            </a:r>
            <a:r>
              <a:rPr lang="ru-RU" dirty="0"/>
              <a:t>-пиром только с </a:t>
            </a:r>
            <a:r>
              <a:rPr lang="ru-RU" dirty="0" err="1"/>
              <a:t>Hub</a:t>
            </a:r>
            <a:r>
              <a:rPr lang="ru-RU" dirty="0"/>
              <a:t>(</a:t>
            </a:r>
            <a:r>
              <a:rPr lang="ru-RU" dirty="0" err="1"/>
              <a:t>ами</a:t>
            </a:r>
            <a:r>
              <a:rPr lang="ru-RU" dirty="0"/>
              <a:t>).</a:t>
            </a:r>
          </a:p>
          <a:p>
            <a:r>
              <a:rPr lang="ru-RU" b="1" dirty="0"/>
              <a:t>Идеально для сценариев аутсорсинга или франчайзинга:</a:t>
            </a:r>
            <a:r>
              <a:rPr lang="ru-RU" dirty="0"/>
              <a:t> Если </a:t>
            </a:r>
            <a:r>
              <a:rPr lang="ru-RU" dirty="0" err="1"/>
              <a:t>Spokes</a:t>
            </a:r>
            <a:r>
              <a:rPr lang="ru-RU" dirty="0"/>
              <a:t> принадлежат не самой компании, а ее партнерам или франчайзи, модель </a:t>
            </a:r>
            <a:r>
              <a:rPr lang="ru-RU" dirty="0" err="1"/>
              <a:t>eBGP</a:t>
            </a:r>
            <a:r>
              <a:rPr lang="ru-RU" dirty="0"/>
              <a:t> идеально моделирует эти отношения "поставщик-клиент".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3379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05699-DF41-29C3-0796-E8374DF19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03BBF89-278E-4225-D766-95E1DBFF4E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812A742-AAC3-17EC-515E-612BD8AE5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2178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0665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4B73C-06F9-94EC-4C7E-0370C862F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5C74AFF-359B-4A30-9CA3-10217681D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6E024A2-1577-9EBE-748D-B7CD8FF745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130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8A071-904D-535D-6A6A-634198A63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1BCC9D5-4D13-AFAA-C734-2ABB753536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CC0FE5E-BA1C-A0F4-080F-1EAE69456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1050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4285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0292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5E14335A-9416-E56B-EE89-2F27773C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E0E03925-0F43-DAE3-AFE2-EB76905B63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50EF1986-2B3D-6AC8-BBF2-FF63841DAA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3656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.mp4"/><Relationship Id="rId7" Type="http://schemas.microsoft.com/office/2018/10/relationships/comments" Target="../comments/modernComment_107_0.xml"/><Relationship Id="rId12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2.xml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28.png"/><Relationship Id="rId4" Type="http://schemas.openxmlformats.org/officeDocument/2006/relationships/video" Target="../media/media2.mp4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4.mp4"/><Relationship Id="rId7" Type="http://schemas.openxmlformats.org/officeDocument/2006/relationships/image" Target="../media/image3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5.xml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38.png"/><Relationship Id="rId4" Type="http://schemas.openxmlformats.org/officeDocument/2006/relationships/video" Target="../media/media4.mp4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B047902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329400" y="782419"/>
            <a:ext cx="85479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Построение защищенной </a:t>
            </a:r>
            <a:b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DMVPN-сети с резервированием каналов на основе технологий сотовой связи (LTE/5G)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699" y="4138025"/>
            <a:ext cx="4019325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796385" y="4127432"/>
            <a:ext cx="3685951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Network Engineer. Professional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A52CBB5C-4CF2-6E37-2187-B74F5E937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8AF30AAD-5B16-10F5-541E-9CBE3D5623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741" y="121386"/>
            <a:ext cx="8627459" cy="750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Построение </a:t>
            </a:r>
            <a:r>
              <a:rPr lang="en-US" sz="3000" dirty="0"/>
              <a:t>DMVPN </a:t>
            </a:r>
            <a:r>
              <a:rPr lang="ru-RU" sz="3000" dirty="0"/>
              <a:t>туннелей поверх </a:t>
            </a:r>
            <a:r>
              <a:rPr lang="en-US" sz="3000" dirty="0"/>
              <a:t>IPSec</a:t>
            </a:r>
            <a:endParaRPr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54CB6-1DDC-592F-EF06-BC69C829E28D}"/>
              </a:ext>
            </a:extLst>
          </p:cNvPr>
          <p:cNvSpPr txBox="1"/>
          <p:nvPr/>
        </p:nvSpPr>
        <p:spPr>
          <a:xfrm>
            <a:off x="3764280" y="810094"/>
            <a:ext cx="51679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Ключевые моменты:</a:t>
            </a: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66F33B-1800-74F8-4414-03CBC783D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41" y="810094"/>
            <a:ext cx="2814608" cy="417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43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70C708C2-41A9-85F7-BD8F-D9C3E518D2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741" y="121386"/>
            <a:ext cx="8627459" cy="750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Проверка работы </a:t>
            </a:r>
            <a:r>
              <a:rPr lang="en-US" sz="3000" dirty="0"/>
              <a:t>DMVPN </a:t>
            </a:r>
            <a:r>
              <a:rPr lang="ru-RU" sz="3000" dirty="0"/>
              <a:t>туннелей</a:t>
            </a:r>
            <a:endParaRPr sz="3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96DD2D-5A56-17DA-662B-F10816520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877" y="815878"/>
            <a:ext cx="1562456" cy="156245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28BA48-CBE8-8415-093D-375AB4160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41" y="832511"/>
            <a:ext cx="2675069" cy="181945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704E0D-6919-E50D-A2F7-F0B13F4D5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120" y="832511"/>
            <a:ext cx="2675070" cy="18251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528021-C822-B2BE-C6D4-303113655FDA}"/>
              </a:ext>
            </a:extLst>
          </p:cNvPr>
          <p:cNvSpPr txBox="1"/>
          <p:nvPr/>
        </p:nvSpPr>
        <p:spPr>
          <a:xfrm>
            <a:off x="6529738" y="2263973"/>
            <a:ext cx="1972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Посмотреть конфиги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29C90D8-62BB-0BD7-1A53-BDFAB13AA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41" y="2734733"/>
            <a:ext cx="2101293" cy="216884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7366799-29E6-AABB-05FD-8FF8514F7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1706" y="2734733"/>
            <a:ext cx="2197760" cy="216940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AC4041B-68B4-84DD-390B-F1B95C4F39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2776" y="2731926"/>
            <a:ext cx="3279024" cy="217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71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77727BA8-489F-82B6-8301-96B528492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4F38769B-5E97-6BFD-C6A6-07D2A666DC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357" y="121386"/>
            <a:ext cx="3833564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</a:t>
            </a:r>
            <a:r>
              <a:rPr lang="en-US" sz="3000" dirty="0"/>
              <a:t>c OSPF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6A586-49F9-94D0-A866-7D496100B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54" y="810094"/>
            <a:ext cx="2997863" cy="4212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76ACC8-6B03-02D9-6774-19908A8EE6BF}"/>
              </a:ext>
            </a:extLst>
          </p:cNvPr>
          <p:cNvSpPr txBox="1"/>
          <p:nvPr/>
        </p:nvSpPr>
        <p:spPr>
          <a:xfrm>
            <a:off x="3764280" y="810094"/>
            <a:ext cx="516797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Ключевые моменты: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туннельные интерфейсы должны быть в одной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area.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Тип сети на туннельных интерфейсах должен быть 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broadcast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или </a:t>
            </a:r>
            <a:r>
              <a:rPr lang="en-US" b="1" dirty="0"/>
              <a:t>point-to-multipoint non-broadcast</a:t>
            </a:r>
            <a:b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(config-if)#ip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ospf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network broadcast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 помощью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priority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хабы назначаются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DR/BDR</a:t>
            </a:r>
            <a:b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 </a:t>
            </a:r>
            <a:r>
              <a:rPr lang="ru-RU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споки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исключаются из выборов (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priority 0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b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(config-if)#ip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ospf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priority 10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 помощью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bandwidth</a:t>
            </a:r>
            <a:r>
              <a:rPr lang="ru-RU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или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cost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настраиваем приоритет основных туннельных каналов над резервными.</a:t>
            </a:r>
            <a:b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(config-if)#bandwidth 10000</a:t>
            </a:r>
            <a:endParaRPr lang="ru-RU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Включаем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bfd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на туннельных интерфейсах </a:t>
            </a:r>
            <a:b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(config-if)#bfd interval 100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min_rx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100 multiplier 3</a:t>
            </a:r>
            <a:endParaRPr lang="ru-RU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Включаем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bfd 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OSPF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процессе</a:t>
            </a:r>
            <a:b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(config-router)#bfd all-interfaces</a:t>
            </a: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983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Проверка работы </a:t>
            </a:r>
            <a:r>
              <a:rPr lang="en-US" sz="3400" dirty="0"/>
              <a:t>OSPF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Запись экрана 1">
            <a:hlinkClick r:id="" action="ppaction://media"/>
            <a:extLst>
              <a:ext uri="{FF2B5EF4-FFF2-40B4-BE49-F238E27FC236}">
                <a16:creationId xmlns:a16="http://schemas.microsoft.com/office/drawing/2014/main" id="{B384B7EF-D508-7722-D0FC-2F55A5D793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1151" y="2928212"/>
            <a:ext cx="3588850" cy="203192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6618BB-AB49-0CFD-1538-A80AE3F9A4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8597" y="462943"/>
            <a:ext cx="1562456" cy="1562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603A5C-307F-B94C-90C3-B76D496E10C0}"/>
              </a:ext>
            </a:extLst>
          </p:cNvPr>
          <p:cNvSpPr txBox="1"/>
          <p:nvPr/>
        </p:nvSpPr>
        <p:spPr>
          <a:xfrm>
            <a:off x="6263458" y="1871510"/>
            <a:ext cx="1972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Посмотреть конфиги</a:t>
            </a:r>
          </a:p>
        </p:txBody>
      </p:sp>
      <p:pic>
        <p:nvPicPr>
          <p:cNvPr id="6" name="Запись экрана 5">
            <a:hlinkClick r:id="" action="ppaction://media"/>
            <a:extLst>
              <a:ext uri="{FF2B5EF4-FFF2-40B4-BE49-F238E27FC236}">
                <a16:creationId xmlns:a16="http://schemas.microsoft.com/office/drawing/2014/main" id="{2AC455C0-FC7B-812C-29A0-1FD782E14CF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46550" y="2928212"/>
            <a:ext cx="3606443" cy="203192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D9C94E9-94BB-6028-25E4-E0AD19FE85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152" y="973123"/>
            <a:ext cx="2317558" cy="181499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C452C7-B547-D34B-B0D4-BE0CC3BE62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3849" y="973123"/>
            <a:ext cx="2341738" cy="1804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6950BFC3-D8DA-4A85-94F7-54DA5524770B}">
      <p188:commentRel xmlns:p188="http://schemas.microsoft.com/office/powerpoint/2018/8/main" r:id="rId7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2;p42">
            <a:extLst>
              <a:ext uri="{FF2B5EF4-FFF2-40B4-BE49-F238E27FC236}">
                <a16:creationId xmlns:a16="http://schemas.microsoft.com/office/drawing/2014/main" id="{396831B8-9998-63E9-154C-909A332104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26" y="303218"/>
            <a:ext cx="8870148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Достоинства и недостатки </a:t>
            </a:r>
            <a:r>
              <a:rPr lang="en-US" sz="3400" dirty="0"/>
              <a:t>OSPF</a:t>
            </a:r>
            <a:r>
              <a:rPr lang="ru-RU" sz="3400" dirty="0"/>
              <a:t> в </a:t>
            </a:r>
            <a:r>
              <a:rPr lang="en-US" sz="3400" dirty="0"/>
              <a:t>DMVPN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337CF523-3ED5-ECE3-57F1-77ED610DF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923880"/>
              </p:ext>
            </p:extLst>
          </p:nvPr>
        </p:nvGraphicFramePr>
        <p:xfrm>
          <a:off x="624979" y="1475233"/>
          <a:ext cx="7894042" cy="2956560"/>
        </p:xfrm>
        <a:graphic>
          <a:graphicData uri="http://schemas.openxmlformats.org/drawingml/2006/table">
            <a:tbl>
              <a:tblPr firstRow="1" bandRow="1">
                <a:tableStyleId>{6546DF7B-7A70-4925-A6E4-9D116640902E}</a:tableStyleId>
              </a:tblPr>
              <a:tblGrid>
                <a:gridCol w="3947021">
                  <a:extLst>
                    <a:ext uri="{9D8B030D-6E8A-4147-A177-3AD203B41FA5}">
                      <a16:colId xmlns:a16="http://schemas.microsoft.com/office/drawing/2014/main" val="1956811553"/>
                    </a:ext>
                  </a:extLst>
                </a:gridCol>
                <a:gridCol w="3947021">
                  <a:extLst>
                    <a:ext uri="{9D8B030D-6E8A-4147-A177-3AD203B41FA5}">
                      <a16:colId xmlns:a16="http://schemas.microsoft.com/office/drawing/2014/main" val="2986539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22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Динамическая адаптация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Сложность конфигурации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04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Быстрая конвергенция с </a:t>
                      </a:r>
                      <a:r>
                        <a:rPr lang="en-US" b="1" dirty="0"/>
                        <a:t>BFD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Требования к дизайну сети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548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Отказоустойчивость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Нагрузка на ЦПУ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234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Стандартизация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Потенциальные проблемы с соседствами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49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Сложность диагностики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55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Масштабируемость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872855"/>
                  </a:ext>
                </a:extLst>
              </a:tr>
            </a:tbl>
          </a:graphicData>
        </a:graphic>
      </p:graphicFrame>
      <p:pic>
        <p:nvPicPr>
          <p:cNvPr id="6" name="Google Shape;319;p49">
            <a:extLst>
              <a:ext uri="{FF2B5EF4-FFF2-40B4-BE49-F238E27FC236}">
                <a16:creationId xmlns:a16="http://schemas.microsoft.com/office/drawing/2014/main" id="{6FA5B3D7-8DB2-0ADA-0BDC-F3DCD4E6D8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079" y="157713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18;p49">
            <a:extLst>
              <a:ext uri="{FF2B5EF4-FFF2-40B4-BE49-F238E27FC236}">
                <a16:creationId xmlns:a16="http://schemas.microsoft.com/office/drawing/2014/main" id="{68073DE6-D2D9-CEE0-3E19-A8577E349E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227" y="1577130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3617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4;p41">
            <a:extLst>
              <a:ext uri="{FF2B5EF4-FFF2-40B4-BE49-F238E27FC236}">
                <a16:creationId xmlns:a16="http://schemas.microsoft.com/office/drawing/2014/main" id="{FAF1275C-D806-552D-C900-C0B1A3E019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357" y="121386"/>
            <a:ext cx="3833564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</a:t>
            </a:r>
            <a:r>
              <a:rPr lang="en-US" sz="3000" dirty="0"/>
              <a:t>c iBGP</a:t>
            </a: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B82DCA-E57F-6DCA-0696-273E52FA4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04" y="669336"/>
            <a:ext cx="2930245" cy="42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D9C35E-AAA9-6FA9-F40D-13CB4E3709D8}"/>
              </a:ext>
            </a:extLst>
          </p:cNvPr>
          <p:cNvSpPr txBox="1"/>
          <p:nvPr/>
        </p:nvSpPr>
        <p:spPr>
          <a:xfrm>
            <a:off x="3764280" y="810094"/>
            <a:ext cx="516797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Ключевые моменты: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HUB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находятся в одной  автономной системе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12).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HUB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ы настроены как </a:t>
            </a:r>
            <a:r>
              <a:rPr lang="en-US" b="1" dirty="0"/>
              <a:t>Route Reflector </a:t>
            </a:r>
            <a:r>
              <a:rPr lang="ru-RU" dirty="0"/>
              <a:t>серверы.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обоих </a:t>
            </a:r>
            <a:r>
              <a:rPr lang="en-US" b="1" dirty="0"/>
              <a:t>HUB</a:t>
            </a:r>
            <a:r>
              <a:rPr lang="ru-RU" b="1" dirty="0"/>
              <a:t> </a:t>
            </a:r>
            <a:r>
              <a:rPr lang="ru-RU" dirty="0"/>
              <a:t>настроены </a:t>
            </a:r>
            <a:r>
              <a:rPr lang="en-US" b="1" dirty="0">
                <a:solidFill>
                  <a:srgbClr val="FF0000"/>
                </a:solidFill>
              </a:rPr>
              <a:t>peer-group</a:t>
            </a:r>
            <a:r>
              <a:rPr lang="en-US" b="1" dirty="0"/>
              <a:t> </a:t>
            </a:r>
            <a:r>
              <a:rPr lang="ru-RU" dirty="0"/>
              <a:t>и 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listen range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настроены как </a:t>
            </a:r>
            <a:r>
              <a:rPr lang="en-US" b="1" dirty="0"/>
              <a:t>Route Reflector </a:t>
            </a:r>
            <a:r>
              <a:rPr lang="ru-RU" dirty="0"/>
              <a:t> клиенты.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Каждое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DMVPN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облако помещено в отдельный </a:t>
            </a:r>
            <a:r>
              <a:rPr lang="en-US" b="1" dirty="0">
                <a:solidFill>
                  <a:srgbClr val="FF0000"/>
                </a:solidFill>
              </a:rPr>
              <a:t>cluster-id</a:t>
            </a:r>
            <a:r>
              <a:rPr lang="ru-RU" b="1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</a:t>
            </a:r>
            <a:r>
              <a:rPr lang="en-US" b="1" dirty="0"/>
              <a:t>BGP </a:t>
            </a:r>
            <a:r>
              <a:rPr lang="ru-RU" dirty="0"/>
              <a:t>соседях включен </a:t>
            </a:r>
            <a:r>
              <a:rPr lang="en-US" dirty="0"/>
              <a:t>BFD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(config-router)# </a:t>
            </a:r>
            <a:r>
              <a:rPr lang="en-US" dirty="0">
                <a:solidFill>
                  <a:srgbClr val="FF0000"/>
                </a:solidFill>
              </a:rPr>
              <a:t>neighbor CLOUD0 fall-over bfd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Приоритетный маршрут задается с помощью </a:t>
            </a:r>
            <a:r>
              <a:rPr lang="en-US" b="1" dirty="0">
                <a:solidFill>
                  <a:srgbClr val="FF0000"/>
                </a:solidFill>
              </a:rPr>
              <a:t>weight</a:t>
            </a:r>
            <a:r>
              <a:rPr lang="ru-RU" dirty="0"/>
              <a:t> или </a:t>
            </a:r>
            <a:r>
              <a:rPr lang="en-US" b="1" dirty="0">
                <a:solidFill>
                  <a:srgbClr val="FF0000"/>
                </a:solidFill>
              </a:rPr>
              <a:t>local-preference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1DABC56-C1E9-892D-132F-AE9676826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501" y="3318879"/>
            <a:ext cx="1562456" cy="15624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F26AEC-4279-6955-4D6F-88B8A649557B}"/>
              </a:ext>
            </a:extLst>
          </p:cNvPr>
          <p:cNvSpPr txBox="1"/>
          <p:nvPr/>
        </p:nvSpPr>
        <p:spPr>
          <a:xfrm>
            <a:off x="6821085" y="4727447"/>
            <a:ext cx="1972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Посмотреть конфиги</a:t>
            </a:r>
          </a:p>
        </p:txBody>
      </p:sp>
    </p:spTree>
    <p:extLst>
      <p:ext uri="{BB962C8B-B14F-4D97-AF65-F5344CB8AC3E}">
        <p14:creationId xmlns:p14="http://schemas.microsoft.com/office/powerpoint/2010/main" val="3521994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348251" y="106393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Проверка работы </a:t>
            </a:r>
            <a:r>
              <a:rPr lang="en-US" sz="3400" dirty="0"/>
              <a:t>iBGP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3" name="Запись экрана 7">
            <a:hlinkClick r:id="" action="ppaction://media"/>
            <a:extLst>
              <a:ext uri="{FF2B5EF4-FFF2-40B4-BE49-F238E27FC236}">
                <a16:creationId xmlns:a16="http://schemas.microsoft.com/office/drawing/2014/main" id="{A295FB0B-7EAA-66F7-5FA3-A05200C534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6332" y="2764609"/>
            <a:ext cx="3751138" cy="2122595"/>
          </a:xfrm>
          <a:prstGeom prst="rect">
            <a:avLst/>
          </a:prstGeom>
        </p:spPr>
      </p:pic>
      <p:pic>
        <p:nvPicPr>
          <p:cNvPr id="7" name="Запись экрана 6">
            <a:hlinkClick r:id="" action="ppaction://media"/>
            <a:extLst>
              <a:ext uri="{FF2B5EF4-FFF2-40B4-BE49-F238E27FC236}">
                <a16:creationId xmlns:a16="http://schemas.microsoft.com/office/drawing/2014/main" id="{995D4655-38FF-6C31-EFED-ECDFCA72E06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53181" y="2764608"/>
            <a:ext cx="3751138" cy="212259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FA4E1CA-6FAF-FECA-F848-E6B97155A3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251" y="919121"/>
            <a:ext cx="2179554" cy="165262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D9D9F2A-DC95-14E6-B2F1-B30E88D99D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2406" y="928596"/>
            <a:ext cx="2179554" cy="164315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30960C2-B073-2AB1-FD5A-5CEFF79A98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3319" y="359128"/>
            <a:ext cx="2274173" cy="221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43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D0F31-2869-5BDF-2E13-D74704645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2;p42">
            <a:extLst>
              <a:ext uri="{FF2B5EF4-FFF2-40B4-BE49-F238E27FC236}">
                <a16:creationId xmlns:a16="http://schemas.microsoft.com/office/drawing/2014/main" id="{784DDE4A-4E0C-520A-AB9E-1C2C40AEC4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26" y="303218"/>
            <a:ext cx="8870148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Достоинства и недостатки </a:t>
            </a:r>
            <a:r>
              <a:rPr lang="en-US" sz="3400" dirty="0"/>
              <a:t>iBGP</a:t>
            </a:r>
            <a:r>
              <a:rPr lang="ru-RU" sz="3400" dirty="0"/>
              <a:t> в </a:t>
            </a:r>
            <a:r>
              <a:rPr lang="en-US" sz="3400" dirty="0"/>
              <a:t>DMVPN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0BF351B-23B2-EE87-69C8-2E8DABCC1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256045"/>
              </p:ext>
            </p:extLst>
          </p:nvPr>
        </p:nvGraphicFramePr>
        <p:xfrm>
          <a:off x="624979" y="1053993"/>
          <a:ext cx="7894042" cy="3693160"/>
        </p:xfrm>
        <a:graphic>
          <a:graphicData uri="http://schemas.openxmlformats.org/drawingml/2006/table">
            <a:tbl>
              <a:tblPr firstRow="1" bandRow="1">
                <a:tableStyleId>{6546DF7B-7A70-4925-A6E4-9D116640902E}</a:tableStyleId>
              </a:tblPr>
              <a:tblGrid>
                <a:gridCol w="3947021">
                  <a:extLst>
                    <a:ext uri="{9D8B030D-6E8A-4147-A177-3AD203B41FA5}">
                      <a16:colId xmlns:a16="http://schemas.microsoft.com/office/drawing/2014/main" val="1956811553"/>
                    </a:ext>
                  </a:extLst>
                </a:gridCol>
                <a:gridCol w="3947021">
                  <a:extLst>
                    <a:ext uri="{9D8B030D-6E8A-4147-A177-3AD203B41FA5}">
                      <a16:colId xmlns:a16="http://schemas.microsoft.com/office/drawing/2014/main" val="2986539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22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Идеальное разделение транспортной и клиентской сетей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Высокий порог входа и сложность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04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Бескомпромиссная масштабируемость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Более медленная конвергенция "из коробки"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548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Гибкость и контроль политик маршрутизации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Требует тщательного проектирования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234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Стабильность и предсказуемость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Потенциальные проблемы с соседствами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49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Идеальная поддержка мульти-</a:t>
                      </a:r>
                      <a:r>
                        <a:rPr lang="ru-RU" b="1" dirty="0" err="1"/>
                        <a:t>хабной</a:t>
                      </a:r>
                      <a:r>
                        <a:rPr lang="ru-RU" b="1" dirty="0"/>
                        <a:t> архитектуры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Меньшая автоматизация "из коробки"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55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Отсутствие проблем с DMVPN </a:t>
                      </a:r>
                      <a:r>
                        <a:rPr lang="ru-RU" b="1" dirty="0" err="1"/>
                        <a:t>Phase</a:t>
                      </a:r>
                      <a:r>
                        <a:rPr lang="ru-RU" b="1" dirty="0"/>
                        <a:t> 3 (</a:t>
                      </a:r>
                      <a:r>
                        <a:rPr lang="ru-RU" b="1" dirty="0" err="1"/>
                        <a:t>Spoke-to-Spoke</a:t>
                      </a:r>
                      <a:r>
                        <a:rPr lang="ru-RU" b="1" dirty="0"/>
                        <a:t>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872855"/>
                  </a:ext>
                </a:extLst>
              </a:tr>
            </a:tbl>
          </a:graphicData>
        </a:graphic>
      </p:graphicFrame>
      <p:pic>
        <p:nvPicPr>
          <p:cNvPr id="6" name="Google Shape;319;p49">
            <a:extLst>
              <a:ext uri="{FF2B5EF4-FFF2-40B4-BE49-F238E27FC236}">
                <a16:creationId xmlns:a16="http://schemas.microsoft.com/office/drawing/2014/main" id="{10285C80-984F-A06E-B510-0881A36041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628" y="1144885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18;p49">
            <a:extLst>
              <a:ext uri="{FF2B5EF4-FFF2-40B4-BE49-F238E27FC236}">
                <a16:creationId xmlns:a16="http://schemas.microsoft.com/office/drawing/2014/main" id="{E0DBF62F-AFC4-B64B-6B4C-3260E64DFFB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4678" y="1144885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421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4;p41">
            <a:extLst>
              <a:ext uri="{FF2B5EF4-FFF2-40B4-BE49-F238E27FC236}">
                <a16:creationId xmlns:a16="http://schemas.microsoft.com/office/drawing/2014/main" id="{907D35D4-2A87-F079-D82A-89878E7555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357" y="121386"/>
            <a:ext cx="3833564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Дизайн сети с </a:t>
            </a:r>
            <a:r>
              <a:rPr lang="en-US" sz="3000" dirty="0"/>
              <a:t>eBGP</a:t>
            </a: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B05937-CCD0-3836-A5DE-B35586F14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07" y="872455"/>
            <a:ext cx="3660402" cy="360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F2904C-68F2-2474-4936-C15E4C78B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560" y="872455"/>
            <a:ext cx="3594088" cy="36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402AA-5EE9-9E72-1464-D7F6B75F7DD7}"/>
              </a:ext>
            </a:extLst>
          </p:cNvPr>
          <p:cNvSpPr txBox="1"/>
          <p:nvPr/>
        </p:nvSpPr>
        <p:spPr>
          <a:xfrm>
            <a:off x="5455921" y="4472455"/>
            <a:ext cx="228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/>
              <a:t>Одна AS на все </a:t>
            </a:r>
            <a:r>
              <a:rPr lang="ru-RU" b="1" dirty="0" err="1"/>
              <a:t>Spoke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62F90-2F49-6413-24D0-60A2843D56BD}"/>
              </a:ext>
            </a:extLst>
          </p:cNvPr>
          <p:cNvSpPr txBox="1"/>
          <p:nvPr/>
        </p:nvSpPr>
        <p:spPr>
          <a:xfrm>
            <a:off x="855551" y="4472455"/>
            <a:ext cx="25685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/>
              <a:t>Каждый </a:t>
            </a:r>
            <a:r>
              <a:rPr lang="en-US" b="1" dirty="0"/>
              <a:t>Spoke </a:t>
            </a:r>
            <a:r>
              <a:rPr lang="ru-RU" b="1" dirty="0"/>
              <a:t>в своей </a:t>
            </a:r>
            <a:r>
              <a:rPr lang="en-US" b="1" dirty="0"/>
              <a:t>AS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452492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123F7-FB61-4BFF-B5A9-D85E56220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4;p41">
            <a:extLst>
              <a:ext uri="{FF2B5EF4-FFF2-40B4-BE49-F238E27FC236}">
                <a16:creationId xmlns:a16="http://schemas.microsoft.com/office/drawing/2014/main" id="{382D68E2-6297-32A2-7146-4A879B55E1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357" y="121386"/>
            <a:ext cx="3833564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</a:t>
            </a:r>
            <a:r>
              <a:rPr lang="en-US" sz="3000" dirty="0"/>
              <a:t>c eBGP</a:t>
            </a: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DDFB8A-CDF5-27EE-C4B7-4AE507CD8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04" y="669336"/>
            <a:ext cx="2930245" cy="42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500839-111C-5F42-69F3-945F1B82163A}"/>
              </a:ext>
            </a:extLst>
          </p:cNvPr>
          <p:cNvSpPr txBox="1"/>
          <p:nvPr/>
        </p:nvSpPr>
        <p:spPr>
          <a:xfrm>
            <a:off x="3764280" y="810094"/>
            <a:ext cx="516797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Ключевые моменты: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HUB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находятся в одной  автономной системе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12) а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находятся в автономной системе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3456)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обоих </a:t>
            </a:r>
            <a:r>
              <a:rPr lang="en-US" b="1" dirty="0"/>
              <a:t>HUB</a:t>
            </a:r>
            <a:r>
              <a:rPr lang="ru-RU" b="1" dirty="0"/>
              <a:t> </a:t>
            </a:r>
            <a:r>
              <a:rPr lang="ru-RU" dirty="0"/>
              <a:t>настроены </a:t>
            </a:r>
            <a:r>
              <a:rPr lang="en-US" b="1" dirty="0">
                <a:solidFill>
                  <a:srgbClr val="FF0000"/>
                </a:solidFill>
              </a:rPr>
              <a:t>peer-group</a:t>
            </a:r>
            <a:r>
              <a:rPr lang="en-US" b="1" dirty="0"/>
              <a:t> </a:t>
            </a:r>
            <a:r>
              <a:rPr lang="ru-RU" dirty="0"/>
              <a:t>и 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listen range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используется </a:t>
            </a:r>
            <a:r>
              <a:rPr lang="en-US" b="1" dirty="0" err="1">
                <a:solidFill>
                  <a:srgbClr val="FF0000"/>
                </a:solidFill>
              </a:rPr>
              <a:t>allowas</a:t>
            </a:r>
            <a:r>
              <a:rPr lang="en-US" b="1" dirty="0">
                <a:solidFill>
                  <a:srgbClr val="FF0000"/>
                </a:solidFill>
              </a:rPr>
              <a:t>-in</a:t>
            </a:r>
            <a:r>
              <a:rPr lang="ru-RU" dirty="0"/>
              <a:t> механизм для передачи префиксов между </a:t>
            </a:r>
            <a:r>
              <a:rPr lang="en-US" b="1" dirty="0"/>
              <a:t>SPOKE</a:t>
            </a:r>
            <a:r>
              <a:rPr lang="ru-RU" dirty="0"/>
              <a:t> 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</a:t>
            </a:r>
            <a:r>
              <a:rPr lang="en-US" b="1" dirty="0"/>
              <a:t>BGP </a:t>
            </a:r>
            <a:r>
              <a:rPr lang="ru-RU" dirty="0"/>
              <a:t>соседях включен </a:t>
            </a:r>
            <a:r>
              <a:rPr lang="en-US" dirty="0"/>
              <a:t>BFD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(config-router)# </a:t>
            </a:r>
            <a:r>
              <a:rPr lang="en-US" dirty="0">
                <a:solidFill>
                  <a:srgbClr val="FF0000"/>
                </a:solidFill>
              </a:rPr>
              <a:t>neighbor CLOUD0 fall-over bfd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Приоритетный маршрут задается с помощью </a:t>
            </a:r>
            <a:r>
              <a:rPr lang="en-US" b="1" dirty="0">
                <a:solidFill>
                  <a:srgbClr val="FF0000"/>
                </a:solidFill>
              </a:rPr>
              <a:t>weight</a:t>
            </a:r>
            <a:r>
              <a:rPr lang="ru-RU" dirty="0"/>
              <a:t> или </a:t>
            </a:r>
            <a:r>
              <a:rPr lang="en-US" b="1" dirty="0">
                <a:solidFill>
                  <a:srgbClr val="FF0000"/>
                </a:solidFill>
              </a:rPr>
              <a:t>local-preference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AF1DCC-D730-72D6-0DB0-84244FBD8C69}"/>
              </a:ext>
            </a:extLst>
          </p:cNvPr>
          <p:cNvSpPr txBox="1"/>
          <p:nvPr/>
        </p:nvSpPr>
        <p:spPr>
          <a:xfrm>
            <a:off x="6821085" y="4727447"/>
            <a:ext cx="1972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Посмотреть конфиги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F0E8FB-7FD4-8255-5990-82C19F1BD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224" y="3164991"/>
            <a:ext cx="1562456" cy="15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27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solidFill>
                  <a:schemeClr val="dk1"/>
                </a:solidFill>
              </a:rPr>
              <a:t>Меня хорошо видно</a:t>
            </a:r>
            <a:endParaRPr sz="4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>
                <a:solidFill>
                  <a:schemeClr val="dk1"/>
                </a:solidFill>
              </a:rPr>
              <a:t>&amp; слышно?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348251" y="106393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Проверка работы </a:t>
            </a:r>
            <a:r>
              <a:rPr lang="en-US" sz="3400" dirty="0"/>
              <a:t>eBGP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589790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8E8F5-559F-B60E-B6AC-B94F2306A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2;p42">
            <a:extLst>
              <a:ext uri="{FF2B5EF4-FFF2-40B4-BE49-F238E27FC236}">
                <a16:creationId xmlns:a16="http://schemas.microsoft.com/office/drawing/2014/main" id="{8BB5DAF3-0FFD-396D-5E99-2205CCE8B9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926" y="303218"/>
            <a:ext cx="8870148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Достоинства и недостатки </a:t>
            </a:r>
            <a:r>
              <a:rPr lang="en-US" sz="3400" dirty="0"/>
              <a:t>eBGP</a:t>
            </a:r>
            <a:r>
              <a:rPr lang="ru-RU" sz="3400" dirty="0"/>
              <a:t> в </a:t>
            </a:r>
            <a:r>
              <a:rPr lang="en-US" sz="3400" dirty="0"/>
              <a:t>DMVPN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47FB4D36-A0C2-3B6C-8C99-24E7C6EEE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81532"/>
              </p:ext>
            </p:extLst>
          </p:nvPr>
        </p:nvGraphicFramePr>
        <p:xfrm>
          <a:off x="624979" y="1053993"/>
          <a:ext cx="7894042" cy="2956560"/>
        </p:xfrm>
        <a:graphic>
          <a:graphicData uri="http://schemas.openxmlformats.org/drawingml/2006/table">
            <a:tbl>
              <a:tblPr firstRow="1" bandRow="1">
                <a:tableStyleId>{6546DF7B-7A70-4925-A6E4-9D116640902E}</a:tableStyleId>
              </a:tblPr>
              <a:tblGrid>
                <a:gridCol w="3947021">
                  <a:extLst>
                    <a:ext uri="{9D8B030D-6E8A-4147-A177-3AD203B41FA5}">
                      <a16:colId xmlns:a16="http://schemas.microsoft.com/office/drawing/2014/main" val="1956811553"/>
                    </a:ext>
                  </a:extLst>
                </a:gridCol>
                <a:gridCol w="3947021">
                  <a:extLst>
                    <a:ext uri="{9D8B030D-6E8A-4147-A177-3AD203B41FA5}">
                      <a16:colId xmlns:a16="http://schemas.microsoft.com/office/drawing/2014/main" val="2986539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22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04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548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234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49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55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872855"/>
                  </a:ext>
                </a:extLst>
              </a:tr>
            </a:tbl>
          </a:graphicData>
        </a:graphic>
      </p:graphicFrame>
      <p:pic>
        <p:nvPicPr>
          <p:cNvPr id="6" name="Google Shape;319;p49">
            <a:extLst>
              <a:ext uri="{FF2B5EF4-FFF2-40B4-BE49-F238E27FC236}">
                <a16:creationId xmlns:a16="http://schemas.microsoft.com/office/drawing/2014/main" id="{C7B597E2-88F3-DA42-02C5-DE54C65532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628" y="1144885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18;p49">
            <a:extLst>
              <a:ext uri="{FF2B5EF4-FFF2-40B4-BE49-F238E27FC236}">
                <a16:creationId xmlns:a16="http://schemas.microsoft.com/office/drawing/2014/main" id="{312AE6EA-831D-CC35-4164-DF77324664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4678" y="1144885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7958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76A87-B414-4EA0-AE7E-6CC477324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4;p41">
            <a:extLst>
              <a:ext uri="{FF2B5EF4-FFF2-40B4-BE49-F238E27FC236}">
                <a16:creationId xmlns:a16="http://schemas.microsoft.com/office/drawing/2014/main" id="{D637313B-C15C-2DFF-E90A-EB10DF5D12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357" y="121386"/>
            <a:ext cx="6615632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</a:t>
            </a:r>
            <a:r>
              <a:rPr lang="en-US" sz="3000" dirty="0"/>
              <a:t>c eBGP ELTEX-ESR</a:t>
            </a:r>
            <a:endParaRPr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E9A76-111B-D77D-BFEF-0968A543FB88}"/>
              </a:ext>
            </a:extLst>
          </p:cNvPr>
          <p:cNvSpPr txBox="1"/>
          <p:nvPr/>
        </p:nvSpPr>
        <p:spPr>
          <a:xfrm>
            <a:off x="3764280" y="810094"/>
            <a:ext cx="516797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Ключевые моменты: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HUB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находятся в одной  автономной системе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12) а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находятся в автономной системе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3456)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обоих </a:t>
            </a:r>
            <a:r>
              <a:rPr lang="en-US" b="1" dirty="0"/>
              <a:t>HUB</a:t>
            </a:r>
            <a:r>
              <a:rPr lang="ru-RU" b="1" dirty="0"/>
              <a:t> </a:t>
            </a:r>
            <a:r>
              <a:rPr lang="ru-RU" dirty="0"/>
              <a:t>настроены </a:t>
            </a:r>
            <a:r>
              <a:rPr lang="en-US" b="1" dirty="0">
                <a:solidFill>
                  <a:srgbClr val="FF0000"/>
                </a:solidFill>
              </a:rPr>
              <a:t>peer-group</a:t>
            </a:r>
            <a:r>
              <a:rPr lang="en-US" b="1" dirty="0"/>
              <a:t> </a:t>
            </a:r>
            <a:r>
              <a:rPr lang="ru-RU" dirty="0"/>
              <a:t>и 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listen range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SPOKE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используется </a:t>
            </a:r>
            <a:r>
              <a:rPr lang="en-US" b="1" dirty="0" err="1">
                <a:solidFill>
                  <a:srgbClr val="FF0000"/>
                </a:solidFill>
              </a:rPr>
              <a:t>allowas</a:t>
            </a:r>
            <a:r>
              <a:rPr lang="en-US" b="1" dirty="0">
                <a:solidFill>
                  <a:srgbClr val="FF0000"/>
                </a:solidFill>
              </a:rPr>
              <a:t>-in</a:t>
            </a:r>
            <a:r>
              <a:rPr lang="ru-RU" dirty="0"/>
              <a:t> механизм для передачи префиксов между </a:t>
            </a:r>
            <a:r>
              <a:rPr lang="en-US" b="1" dirty="0"/>
              <a:t>SPOKE</a:t>
            </a:r>
            <a:r>
              <a:rPr lang="ru-RU" dirty="0"/>
              <a:t> 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На </a:t>
            </a:r>
            <a:r>
              <a:rPr lang="en-US" b="1" dirty="0"/>
              <a:t>BGP </a:t>
            </a:r>
            <a:r>
              <a:rPr lang="ru-RU" dirty="0"/>
              <a:t>соседях включен </a:t>
            </a:r>
            <a:r>
              <a:rPr lang="en-US" dirty="0"/>
              <a:t>BFD </a:t>
            </a:r>
            <a:br>
              <a:rPr lang="en-US" dirty="0"/>
            </a:br>
            <a:r>
              <a:rPr lang="ru-RU" dirty="0">
                <a:solidFill>
                  <a:schemeClr val="tx1"/>
                </a:solidFill>
              </a:rPr>
              <a:t>Приоритетный маршрут задается с помощью </a:t>
            </a:r>
            <a:r>
              <a:rPr lang="en-US" b="1" dirty="0">
                <a:solidFill>
                  <a:srgbClr val="FF0000"/>
                </a:solidFill>
              </a:rPr>
              <a:t>weight</a:t>
            </a:r>
            <a:r>
              <a:rPr lang="ru-RU" dirty="0"/>
              <a:t> или </a:t>
            </a:r>
            <a:r>
              <a:rPr lang="en-US" b="1" dirty="0">
                <a:solidFill>
                  <a:srgbClr val="FF0000"/>
                </a:solidFill>
              </a:rPr>
              <a:t>local-preference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3AFDD-8516-A128-CB92-6A7449F972FA}"/>
              </a:ext>
            </a:extLst>
          </p:cNvPr>
          <p:cNvSpPr txBox="1"/>
          <p:nvPr/>
        </p:nvSpPr>
        <p:spPr>
          <a:xfrm>
            <a:off x="6821085" y="4727447"/>
            <a:ext cx="1972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Посмотреть конфиги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78DD29-F1E0-B040-C2EF-9367A3E54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41" y="734593"/>
            <a:ext cx="3448501" cy="421202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E70DDE-E7D1-700F-CECF-0F9AD6177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224" y="3164991"/>
            <a:ext cx="1562456" cy="15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59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348251" y="106393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Проверка работы </a:t>
            </a:r>
            <a:r>
              <a:rPr lang="en-US" sz="3400" dirty="0"/>
              <a:t>eBGP ELTEX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300350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Защита проекта</a:t>
            </a:r>
            <a:endParaRPr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Тема: </a:t>
            </a:r>
            <a:r>
              <a:rPr lang="ru-RU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Построение защищенной DMVPN-сети с резервированием каналов на основе технологий сотовой связи (LTE/5G)</a:t>
            </a:r>
            <a:br>
              <a:rPr lang="ru-RU" sz="2800" dirty="0">
                <a:latin typeface="+mn-lt"/>
              </a:rPr>
            </a:br>
            <a:endParaRPr sz="28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Алексей Бобков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Кратко о вас и вашей деятельности</a:t>
            </a:r>
            <a:endParaRPr sz="13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DDFFF4-6525-60B3-5320-393364606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20" y="2336401"/>
            <a:ext cx="2250122" cy="2250122"/>
          </a:xfrm>
          <a:prstGeom prst="flowChartConnector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40764" y="140685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45671602"/>
              </p:ext>
            </p:extLst>
          </p:nvPr>
        </p:nvGraphicFramePr>
        <p:xfrm>
          <a:off x="768304" y="1987421"/>
          <a:ext cx="7264425" cy="2823441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Изучить принципы работы технологии DMVPN (фазы работы, компоненты, протокол NHRP).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15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/>
                        <a:t>Разработать топологию и архитектуру сети.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Смоделировать работу сети в эмуляторе (EVE-NG) с использованием различных протоколов динамической маршрутизации.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Протестировать сценарии основной работы, перехода на резервный канал и восстановления.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0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и заключение.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496681" y="873368"/>
            <a:ext cx="6903958" cy="104113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Разработать и смоделировать проект отказоустойчивой защищенной сети для распределенных офисов на основе технологии DMVPN с использованием сотовой связи в качестве резервного канала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81A6FB27-FBAF-D308-7FDE-B60F50F41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381147"/>
              </p:ext>
            </p:extLst>
          </p:nvPr>
        </p:nvGraphicFramePr>
        <p:xfrm>
          <a:off x="427598" y="1311910"/>
          <a:ext cx="8215852" cy="3251200"/>
        </p:xfrm>
        <a:graphic>
          <a:graphicData uri="http://schemas.openxmlformats.org/drawingml/2006/table">
            <a:tbl>
              <a:tblPr firstRow="1" bandRow="1">
                <a:tableStyleId>{6546DF7B-7A70-4925-A6E4-9D116640902E}</a:tableStyleId>
              </a:tblPr>
              <a:tblGrid>
                <a:gridCol w="1986092">
                  <a:extLst>
                    <a:ext uri="{9D8B030D-6E8A-4147-A177-3AD203B41FA5}">
                      <a16:colId xmlns:a16="http://schemas.microsoft.com/office/drawing/2014/main" val="861065292"/>
                    </a:ext>
                  </a:extLst>
                </a:gridCol>
                <a:gridCol w="2571585">
                  <a:extLst>
                    <a:ext uri="{9D8B030D-6E8A-4147-A177-3AD203B41FA5}">
                      <a16:colId xmlns:a16="http://schemas.microsoft.com/office/drawing/2014/main" val="1402841970"/>
                    </a:ext>
                  </a:extLst>
                </a:gridCol>
                <a:gridCol w="3658175">
                  <a:extLst>
                    <a:ext uri="{9D8B030D-6E8A-4147-A177-3AD203B41FA5}">
                      <a16:colId xmlns:a16="http://schemas.microsoft.com/office/drawing/2014/main" val="2220627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Группа технологий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Конкретные технологии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Задача в проекте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78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Overlay-</a:t>
                      </a:r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сеть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DMVPN, NHRP, </a:t>
                      </a:r>
                      <a:r>
                        <a:rPr lang="en-US" b="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mGRE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Создание динамической сетки туннелей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503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Безопасность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IPsec, IKEv2, ESP, AES/SHA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Шифрование и защита трафика в туннелях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63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Доступ в Интернет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LTE, 5G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Резервный канал связи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838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Маршрутизация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BGP, OSPF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Обновление путей при смене каналов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76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Отказоустойчивость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IP SLA, Object Tracking, VRRP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Мониторинг и автоматическое переключение на резервный канал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11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/>
                        <a:t>Ускоренная конвергенция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BFD (Bidirectional Forwarding Detection)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/>
                        <a:t>Сверхбыстрое обнаружение сбоя на канале для мгновенного уведомления протоколов маршрутизации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37321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ED24C1-0558-EC8B-D331-385B875F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15" y="245205"/>
            <a:ext cx="8520600" cy="1095900"/>
          </a:xfrm>
        </p:spPr>
        <p:txBody>
          <a:bodyPr/>
          <a:lstStyle/>
          <a:p>
            <a:r>
              <a:rPr lang="ru-RU" sz="3000" dirty="0"/>
              <a:t>Легенда</a:t>
            </a:r>
            <a:r>
              <a:rPr lang="ru-RU" dirty="0"/>
              <a:t> </a:t>
            </a:r>
          </a:p>
        </p:txBody>
      </p:sp>
      <p:graphicFrame>
        <p:nvGraphicFramePr>
          <p:cNvPr id="6" name="Google Shape;186;p39">
            <a:extLst>
              <a:ext uri="{FF2B5EF4-FFF2-40B4-BE49-F238E27FC236}">
                <a16:creationId xmlns:a16="http://schemas.microsoft.com/office/drawing/2014/main" id="{62735BBE-E34F-CBA7-FF0F-8F9EC0D702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303030"/>
              </p:ext>
            </p:extLst>
          </p:nvPr>
        </p:nvGraphicFramePr>
        <p:xfrm>
          <a:off x="617001" y="869090"/>
          <a:ext cx="7264425" cy="5196727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Компания имеет ярко выраженную распределенную структуру.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Центральный офис имеет два канала Интернет:</a:t>
                      </a:r>
                    </a:p>
                    <a:p>
                      <a:r>
                        <a:rPr lang="ru-RU" b="1" dirty="0"/>
                        <a:t>- Основной канал:</a:t>
                      </a:r>
                      <a:r>
                        <a:rPr lang="ru-RU" dirty="0"/>
                        <a:t> Выделенная линия (</a:t>
                      </a:r>
                      <a:r>
                        <a:rPr lang="ru-RU" dirty="0" err="1"/>
                        <a:t>Dedicated</a:t>
                      </a:r>
                      <a:r>
                        <a:rPr lang="ru-RU" dirty="0"/>
                        <a:t> Internet Access), 200 Мбит/с, статический белый IP-адрес. </a:t>
                      </a:r>
                      <a:r>
                        <a:rPr lang="ru-RU" b="1" dirty="0"/>
                        <a:t>Высокая надежность, SLA от провайдера.</a:t>
                      </a:r>
                      <a:endParaRPr lang="ru-RU" dirty="0"/>
                    </a:p>
                    <a:p>
                      <a:r>
                        <a:rPr lang="ru-RU" b="1" dirty="0"/>
                        <a:t>- Резервный канал:</a:t>
                      </a:r>
                      <a:r>
                        <a:rPr lang="ru-RU" dirty="0"/>
                        <a:t> Широкополосный доступ по оптоволокну (</a:t>
                      </a:r>
                      <a:r>
                        <a:rPr lang="ru-RU" dirty="0" err="1"/>
                        <a:t>PPPoE</a:t>
                      </a:r>
                      <a:r>
                        <a:rPr lang="ru-RU" dirty="0"/>
                        <a:t> / DHCP) от другого провайдера, 100 Мбит/с, статический белый IP-адрес. </a:t>
                      </a:r>
                      <a:r>
                        <a:rPr lang="ru-RU" b="1" dirty="0"/>
                        <a:t>Меньшая надежность, нет SLA.</a:t>
                      </a:r>
                      <a:endParaRPr lang="ru-RU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Удаленные офисы можно условно поделить на 3 типа: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Тип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–</a:t>
                      </a: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меет хорошо развитую ИТ инфраструктуру, имеет два канала Интернет, основной и резервный, оба с белыми 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адресами.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Тип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 –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имеет только один канал Интернет с белым 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адресом.</a:t>
                      </a:r>
                      <a:b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Тип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 –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имеет только один канал Интернет без белого 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адреса или не имеет подключения к Интернет наземным каналам.</a:t>
                      </a:r>
                      <a:b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 lang="ru-RU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0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964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15064" y="156362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Общая схема сети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075D8-BE21-3B4F-A0AF-240890330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61" y="1016820"/>
            <a:ext cx="4007141" cy="3898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CF1AE7-14FA-0030-7F38-C20BBB1631B4}"/>
              </a:ext>
            </a:extLst>
          </p:cNvPr>
          <p:cNvSpPr txBox="1"/>
          <p:nvPr/>
        </p:nvSpPr>
        <p:spPr>
          <a:xfrm>
            <a:off x="4390739" y="1016820"/>
            <a:ext cx="457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/>
              <a:t>Ключевые элементы:</a:t>
            </a:r>
            <a:endParaRPr lang="ru-RU" dirty="0"/>
          </a:p>
          <a:p>
            <a:r>
              <a:rPr lang="ru-RU" b="1" dirty="0"/>
              <a:t>Главный офис:</a:t>
            </a:r>
            <a:endParaRPr lang="ru-RU" dirty="0"/>
          </a:p>
          <a:p>
            <a:pPr marL="742950" lvl="1" indent="-285750">
              <a:buFont typeface="+mj-lt"/>
              <a:buAutoNum type="arabicPeriod"/>
            </a:pPr>
            <a:r>
              <a:rPr lang="ru-RU" dirty="0"/>
              <a:t>Содержит два концентратора (хаба) - </a:t>
            </a:r>
            <a:r>
              <a:rPr lang="en-US" b="1" dirty="0"/>
              <a:t>R1 (HUB 1)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R2 (HUB 2)</a:t>
            </a:r>
            <a:r>
              <a:rPr lang="en-US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/>
              <a:t>Использует сеть </a:t>
            </a:r>
            <a:r>
              <a:rPr lang="ru-RU" b="1" dirty="0"/>
              <a:t>192.168.100.0/24</a:t>
            </a:r>
            <a:r>
              <a:rPr lang="ru-RU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/>
              <a:t>Подключен к двум интернет-провайдерам </a:t>
            </a:r>
            <a:r>
              <a:rPr lang="en-US" b="1" dirty="0"/>
              <a:t>ISP1</a:t>
            </a:r>
            <a:r>
              <a:rPr lang="ru-RU" b="1" dirty="0"/>
              <a:t> и </a:t>
            </a:r>
            <a:r>
              <a:rPr lang="en-US" b="1" dirty="0"/>
              <a:t>ISP</a:t>
            </a:r>
            <a:r>
              <a:rPr lang="ru-RU" b="1" dirty="0"/>
              <a:t>2</a:t>
            </a:r>
            <a:endParaRPr lang="en-US" dirty="0"/>
          </a:p>
          <a:p>
            <a:endParaRPr lang="ru-RU" b="1" dirty="0"/>
          </a:p>
          <a:p>
            <a:r>
              <a:rPr lang="ru-RU" b="1" dirty="0"/>
              <a:t>Удаленные филиалы (</a:t>
            </a:r>
            <a:r>
              <a:rPr lang="en-US" b="1" dirty="0"/>
              <a:t>Spokes):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ru-RU" b="1" dirty="0"/>
              <a:t>Офис </a:t>
            </a:r>
            <a:r>
              <a:rPr lang="en-US" b="1" dirty="0"/>
              <a:t>A (SPOKE A)</a:t>
            </a:r>
            <a:r>
              <a:rPr lang="en-US" dirty="0"/>
              <a:t>: </a:t>
            </a:r>
            <a:r>
              <a:rPr lang="ru-RU" dirty="0"/>
              <a:t>Маршрутизатор </a:t>
            </a:r>
            <a:r>
              <a:rPr lang="en-US" b="1" dirty="0"/>
              <a:t>R3</a:t>
            </a:r>
            <a:r>
              <a:rPr lang="en-US" dirty="0"/>
              <a:t>, </a:t>
            </a:r>
            <a:r>
              <a:rPr lang="ru-RU" dirty="0"/>
              <a:t>сеть </a:t>
            </a:r>
            <a:r>
              <a:rPr lang="ru-RU" b="1" dirty="0"/>
              <a:t>192.168.101.0/24, </a:t>
            </a:r>
            <a:r>
              <a:rPr lang="ru-RU" dirty="0"/>
              <a:t>два интернет-провайдера.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b="1" dirty="0"/>
              <a:t>Офис </a:t>
            </a:r>
            <a:r>
              <a:rPr lang="en-US" b="1" dirty="0"/>
              <a:t>B (SPOKE B)</a:t>
            </a:r>
            <a:r>
              <a:rPr lang="en-US" dirty="0"/>
              <a:t>: </a:t>
            </a:r>
            <a:r>
              <a:rPr lang="ru-RU" dirty="0"/>
              <a:t>Маршрутизатор </a:t>
            </a:r>
            <a:r>
              <a:rPr lang="en-US" b="1" dirty="0"/>
              <a:t>R4</a:t>
            </a:r>
            <a:r>
              <a:rPr lang="en-US" dirty="0"/>
              <a:t>, </a:t>
            </a:r>
            <a:r>
              <a:rPr lang="ru-RU" dirty="0"/>
              <a:t>сеть </a:t>
            </a:r>
            <a:r>
              <a:rPr lang="ru-RU" b="1" dirty="0"/>
              <a:t>192.168.102.0/24, </a:t>
            </a:r>
            <a:r>
              <a:rPr lang="ru-RU" dirty="0"/>
              <a:t>один интернет-провайдер и канал </a:t>
            </a:r>
            <a:r>
              <a:rPr lang="en-US" dirty="0"/>
              <a:t>LTE</a:t>
            </a:r>
            <a:endParaRPr lang="ru-RU" dirty="0"/>
          </a:p>
          <a:p>
            <a:pPr marL="742950" lvl="1" indent="-285750">
              <a:buFont typeface="+mj-lt"/>
              <a:buAutoNum type="arabicPeriod"/>
            </a:pPr>
            <a:r>
              <a:rPr lang="ru-RU" b="1" dirty="0"/>
              <a:t>Офис </a:t>
            </a:r>
            <a:r>
              <a:rPr lang="en-US" b="1" dirty="0"/>
              <a:t>C (SPOKE C)</a:t>
            </a:r>
            <a:r>
              <a:rPr lang="en-US" dirty="0"/>
              <a:t>: </a:t>
            </a:r>
            <a:r>
              <a:rPr lang="ru-RU" dirty="0"/>
              <a:t>Маршрутизатор </a:t>
            </a:r>
            <a:r>
              <a:rPr lang="en-US" b="1" dirty="0"/>
              <a:t>R5</a:t>
            </a:r>
            <a:r>
              <a:rPr lang="en-US" dirty="0"/>
              <a:t>, </a:t>
            </a:r>
            <a:r>
              <a:rPr lang="ru-RU" dirty="0"/>
              <a:t>сеть </a:t>
            </a:r>
            <a:r>
              <a:rPr lang="ru-RU" b="1" dirty="0"/>
              <a:t>192.168.103.0/24</a:t>
            </a:r>
            <a:r>
              <a:rPr lang="en-US" b="1" dirty="0"/>
              <a:t>, </a:t>
            </a:r>
            <a:r>
              <a:rPr lang="ru-RU" dirty="0"/>
              <a:t>не имеет прямого подключения к интернет-провайдеру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BE693762-3BB2-93D2-6A31-7D55A9BC6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3B85B2E9-677B-AC68-418D-C6553BB446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22" y="202315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Туннельная </a:t>
            </a:r>
            <a:r>
              <a:rPr lang="ru" sz="3000" dirty="0"/>
              <a:t>схема сети</a:t>
            </a:r>
            <a:endParaRPr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232183-D9D9-8C77-D537-CA6704360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43" y="870294"/>
            <a:ext cx="4555210" cy="4070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78A95E-E3E5-32B0-C4C4-40CDA394B7D8}"/>
              </a:ext>
            </a:extLst>
          </p:cNvPr>
          <p:cNvSpPr txBox="1"/>
          <p:nvPr/>
        </p:nvSpPr>
        <p:spPr>
          <a:xfrm>
            <a:off x="4884419" y="1016820"/>
            <a:ext cx="407831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/>
              <a:t>Ключевые элементы:</a:t>
            </a:r>
          </a:p>
          <a:p>
            <a:r>
              <a:rPr lang="en-US" b="1" dirty="0"/>
              <a:t>DMVPN Cloud 0</a:t>
            </a:r>
            <a:r>
              <a:rPr lang="ru-RU" b="1" dirty="0"/>
              <a:t>:</a:t>
            </a:r>
            <a:endParaRPr lang="ru-RU" dirty="0"/>
          </a:p>
          <a:p>
            <a:endParaRPr lang="ru-RU" b="1" dirty="0"/>
          </a:p>
          <a:p>
            <a:r>
              <a:rPr lang="en-US" b="1" dirty="0"/>
              <a:t>DMVPN Cloud 1: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479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2317</Words>
  <Application>Microsoft Office PowerPoint</Application>
  <PresentationFormat>Экран (16:9)</PresentationFormat>
  <Paragraphs>222</Paragraphs>
  <Slides>26</Slides>
  <Notes>25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26</vt:i4>
      </vt:variant>
    </vt:vector>
  </HeadingPairs>
  <TitlesOfParts>
    <vt:vector size="33" baseType="lpstr">
      <vt:lpstr>Roboto</vt:lpstr>
      <vt:lpstr>Courier New</vt:lpstr>
      <vt:lpstr>Roboto Medium</vt:lpstr>
      <vt:lpstr>Arial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Построение защищенной DMVPN-сети с резервированием каналов на основе технологий сотовой связи (LTE/5G)    </vt:lpstr>
      <vt:lpstr>План защиты</vt:lpstr>
      <vt:lpstr>Презентация PowerPoint</vt:lpstr>
      <vt:lpstr>Какие технологии использовались </vt:lpstr>
      <vt:lpstr>Легенда </vt:lpstr>
      <vt:lpstr>Общая схема сети</vt:lpstr>
      <vt:lpstr>Туннельная схема сети</vt:lpstr>
      <vt:lpstr>Построение DMVPN туннелей поверх IPSec</vt:lpstr>
      <vt:lpstr>Проверка работы DMVPN туннелей</vt:lpstr>
      <vt:lpstr>Схема c OSPF</vt:lpstr>
      <vt:lpstr>Проверка работы OSPF </vt:lpstr>
      <vt:lpstr>Достоинства и недостатки OSPF в DMVPN </vt:lpstr>
      <vt:lpstr>Схема c iBGP</vt:lpstr>
      <vt:lpstr>Проверка работы iBGP </vt:lpstr>
      <vt:lpstr>Достоинства и недостатки iBGP в DMVPN </vt:lpstr>
      <vt:lpstr>Дизайн сети с eBGP</vt:lpstr>
      <vt:lpstr>Схема c eBGP</vt:lpstr>
      <vt:lpstr>Проверка работы eBGP </vt:lpstr>
      <vt:lpstr>Достоинства и недостатки eBGP в DMVPN </vt:lpstr>
      <vt:lpstr>Схема c eBGP ELTEX-ESR</vt:lpstr>
      <vt:lpstr>Проверка работы eBGP ELTEX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Alexey Bobkov</cp:lastModifiedBy>
  <cp:revision>15</cp:revision>
  <cp:lastPrinted>2025-09-07T12:05:11Z</cp:lastPrinted>
  <dcterms:modified xsi:type="dcterms:W3CDTF">2025-09-21T14:39:35Z</dcterms:modified>
</cp:coreProperties>
</file>